
<file path=[Content_Types].xml><?xml version="1.0" encoding="utf-8"?>
<Types xmlns="http://schemas.openxmlformats.org/package/2006/content-types">
  <Default Extension="jpeg" ContentType="image/jpeg"/>
  <Default Extension="wmf" ContentType="image/x-wmf"/>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53"/>
  </p:notesMasterIdLst>
  <p:sldIdLst>
    <p:sldId id="258" r:id="rId6"/>
    <p:sldId id="316" r:id="rId7"/>
    <p:sldId id="355" r:id="rId8"/>
    <p:sldId id="318" r:id="rId9"/>
    <p:sldId id="319" r:id="rId10"/>
    <p:sldId id="452" r:id="rId11"/>
    <p:sldId id="451" r:id="rId12"/>
    <p:sldId id="320" r:id="rId13"/>
    <p:sldId id="448" r:id="rId14"/>
    <p:sldId id="449" r:id="rId15"/>
    <p:sldId id="321" r:id="rId16"/>
    <p:sldId id="322" r:id="rId17"/>
    <p:sldId id="450" r:id="rId18"/>
    <p:sldId id="325" r:id="rId19"/>
    <p:sldId id="323" r:id="rId20"/>
    <p:sldId id="347" r:id="rId21"/>
    <p:sldId id="328" r:id="rId22"/>
    <p:sldId id="453" r:id="rId23"/>
    <p:sldId id="511" r:id="rId24"/>
    <p:sldId id="348" r:id="rId25"/>
    <p:sldId id="332" r:id="rId26"/>
    <p:sldId id="389" r:id="rId27"/>
    <p:sldId id="349" r:id="rId28"/>
    <p:sldId id="454" r:id="rId29"/>
    <p:sldId id="427" r:id="rId30"/>
    <p:sldId id="329" r:id="rId31"/>
    <p:sldId id="455" r:id="rId32"/>
    <p:sldId id="492" r:id="rId33"/>
    <p:sldId id="336" r:id="rId34"/>
    <p:sldId id="350" r:id="rId35"/>
    <p:sldId id="337" r:id="rId36"/>
    <p:sldId id="340" r:id="rId37"/>
    <p:sldId id="357" r:id="rId38"/>
    <p:sldId id="456" r:id="rId39"/>
    <p:sldId id="494" r:id="rId40"/>
    <p:sldId id="539" r:id="rId41"/>
    <p:sldId id="358" r:id="rId42"/>
    <p:sldId id="368" r:id="rId43"/>
    <p:sldId id="413" r:id="rId44"/>
    <p:sldId id="345" r:id="rId45"/>
    <p:sldId id="367" r:id="rId46"/>
    <p:sldId id="425" r:id="rId47"/>
    <p:sldId id="354" r:id="rId48"/>
    <p:sldId id="493" r:id="rId49"/>
    <p:sldId id="422" r:id="rId50"/>
    <p:sldId id="420" r:id="rId51"/>
    <p:sldId id="352" r:id="rId5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FF"/>
    <a:srgbClr val="3333CC"/>
    <a:srgbClr val="996633"/>
    <a:srgbClr val="000066"/>
    <a:srgbClr val="663300"/>
    <a:srgbClr val="0066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6326"/>
    <p:restoredTop sz="94252"/>
  </p:normalViewPr>
  <p:slideViewPr>
    <p:cSldViewPr showGuides="1">
      <p:cViewPr varScale="1">
        <p:scale>
          <a:sx n="109" d="100"/>
          <a:sy n="109" d="100"/>
        </p:scale>
        <p:origin x="1260" y="90"/>
      </p:cViewPr>
      <p:guideLst>
        <p:guide orient="horz" pos="2214"/>
        <p:guide pos="285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notesMaster" Target="notesMasters/notes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93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93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018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93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93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9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D71977-8772-4910-916C-10F3E0B5FFFF}"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7" name="日期占位符 3"/>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60D8534-679D-49DB-BDA4-8D5632A8AADA}"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7D00F4A1-3B68-4E1D-AF2B-5B46F2A2E9C2}"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rotWithShape="0">
          <a:blip r:embed="rId2"/>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46D52CC-F6C1-4194-B201-05F9FBE47D6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AEDAD3-91A0-4F4C-BAD3-50B523762AA0}"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286D910-FCCC-41AD-AED1-3A5431FC1B98}"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79A5308-0236-41E5-9CBA-70A4F027B037}"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3AEA20C-C86E-440A-BE53-37D24913B84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AC66D3A0-5157-4150-B063-8305ED06C091}"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03F77A0-C140-43E6-BB45-A46C415E4D7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E211C13-4CE9-46AE-B8DC-790F9E8C05C4}"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E28404F-3CF3-4B6F-A3B6-D067C5CD38F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1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1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BB5CA2F-BAF6-49A1-996D-2EF95A91C91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C40852B-CE4E-42ED-878D-FDAC062372C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828C020-9DFA-41F4-9014-805F19AC2B83}"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6C71A7E-8A89-4C01-B18E-7A809C436B8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DD4BD07-0794-4880-A5D2-0B778C3FA89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34420ED-D96F-480D-90E5-6A513E1DB0A5}"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6B7DE62-6036-4359-AC5D-F1B644C87A6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FE1D65-3FA5-4D19-A12E-F0E58C6BECC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AE50A81-C80F-4CDE-98B6-1F5BB5D9EE52}"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F1DC91F-5CFD-4762-9FDB-14716EC7938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F3C2CD6-0CBD-4836-B2CD-7C2457A467AC}"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5D4B38D-6860-4658-82E0-509F15717B9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493F656-8EB1-4706-A902-FD8D1DEFF92B}"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AEDAD3-91A0-4F4C-BAD3-50B523762AA0}"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286D910-FCCC-41AD-AED1-3A5431FC1B98}"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79A5308-0236-41E5-9CBA-70A4F027B037}"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3AEA20C-C86E-440A-BE53-37D24913B84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AC66D3A0-5157-4150-B063-8305ED06C091}"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03F77A0-C140-43E6-BB45-A46C415E4D7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E211C13-4CE9-46AE-B8DC-790F9E8C05C4}"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E28404F-3CF3-4B6F-A3B6-D067C5CD38F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1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1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BB5CA2F-BAF6-49A1-996D-2EF95A91C91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C40852B-CE4E-42ED-878D-FDAC062372C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828C020-9DFA-41F4-9014-805F19AC2B83}"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6C71A7E-8A89-4C01-B18E-7A809C436B8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7AF2A384-1236-40DF-A5CD-259C043F9BE2}"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DD4BD07-0794-4880-A5D2-0B778C3FA89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34420ED-D96F-480D-90E5-6A513E1DB0A5}"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FE1D65-3FA5-4D19-A12E-F0E58C6BECC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AE50A81-C80F-4CDE-98B6-1F5BB5D9EE52}"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F1DC91F-5CFD-4762-9FDB-14716EC7938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F3C2CD6-0CBD-4836-B2CD-7C2457A467AC}"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5D4B38D-6860-4658-82E0-509F15717B9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493F656-8EB1-4706-A902-FD8D1DEFF92B}"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AEDAD3-91A0-4F4C-BAD3-50B523762AA0}"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286D910-FCCC-41AD-AED1-3A5431FC1B98}"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79A5308-0236-41E5-9CBA-70A4F027B037}"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3AEA20C-C86E-440A-BE53-37D24913B84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AC66D3A0-5157-4150-B063-8305ED06C091}"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03F77A0-C140-43E6-BB45-A46C415E4D7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E211C13-4CE9-46AE-B8DC-790F9E8C05C4}"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CE28404F-3CF3-4B6F-A3B6-D067C5CD38F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1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1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BB5CA2F-BAF6-49A1-996D-2EF95A91C91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C40852B-CE4E-42ED-878D-FDAC062372C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828C020-9DFA-41F4-9014-805F19AC2B83}"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4"/>
          <p:cNvSpPr>
            <a:spLocks noGrp="1"/>
          </p:cNvSpPr>
          <p:nvPr>
            <p:ph type="dt" sz="half" idx="1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689FF669-D978-43BB-8F27-B095AB4F62E1}"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6C71A7E-8A89-4C01-B18E-7A809C436B8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1DD4BD07-0794-4880-A5D2-0B778C3FA899}"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34420ED-D96F-480D-90E5-6A513E1DB0A5}"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3"/>
          <p:cNvSpPr>
            <a:spLocks noGrp="1" noChangeArrowheads="1"/>
          </p:cNvSpPr>
          <p:nvPr>
            <p:ph type="dt" sz="half" idx="1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1FE1D65-3FA5-4D19-A12E-F0E58C6BECC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AE50A81-C80F-4CDE-98B6-1F5BB5D9EE52}"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F1DC91F-5CFD-4762-9FDB-14716EC7938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F3C2CD6-0CBD-4836-B2CD-7C2457A467AC}"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5D4B38D-6860-4658-82E0-509F15717B9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493F656-8EB1-4706-A902-FD8D1DEFF92B}"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6B089D68-94FA-45B6-80D4-CCEE385BDA3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7" name="日期占位符 2"/>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8A441DAE-382B-47AA-9BB9-95AE0E0A4BA6}"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2"/>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005C151-55B9-4D5B-8DFD-01A2C65DA058}"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4"/>
          <p:cNvSpPr>
            <a:spLocks noGrp="1"/>
          </p:cNvSpPr>
          <p:nvPr>
            <p:ph type="dt" sz="half" idx="1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A1D33F6F-3A90-4912-9FE5-E81D5EA85628}"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7" name="日期占位符 4"/>
          <p:cNvSpPr>
            <a:spLocks noGrp="1"/>
          </p:cNvSpPr>
          <p:nvPr>
            <p:ph type="dt" sz="half" idx="1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59EF3BD3-B9E6-466B-8661-27081F5DE887}"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blip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solidFill>
                  <a:srgbClr val="0000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A28E235-315E-46D4-9E74-145CA384372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39602DA-248E-4180-A161-E55CE13E428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46DDAE-6E38-4785-A903-DD08290CD16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39602DA-248E-4180-A161-E55CE13E428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46DDAE-6E38-4785-A903-DD08290CD16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4099" name="文本占位符 2"/>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39602DA-248E-4180-A161-E55CE13E428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46DDAE-6E38-4785-A903-DD08290CD166}"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5.wmf"/><Relationship Id="rId1" Type="http://schemas.openxmlformats.org/officeDocument/2006/relationships/image" Target="../media/image14.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6.jpe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8.jpeg"/><Relationship Id="rId1"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17.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3.jpeg"/><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5.png"/><Relationship Id="rId6" Type="http://schemas.openxmlformats.org/officeDocument/2006/relationships/image" Target="../media/image30.png"/><Relationship Id="rId5" Type="http://schemas.openxmlformats.org/officeDocument/2006/relationships/tags" Target="../tags/tag7.xml"/><Relationship Id="rId4" Type="http://schemas.openxmlformats.org/officeDocument/2006/relationships/image" Target="../media/image29.png"/><Relationship Id="rId3" Type="http://schemas.openxmlformats.org/officeDocument/2006/relationships/tags" Target="../tags/tag6.xml"/><Relationship Id="rId2" Type="http://schemas.openxmlformats.org/officeDocument/2006/relationships/image" Target="../media/image28.png"/><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6.jpeg"/><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2.w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3.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4.w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5.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w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6.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2" name="Picture 4" descr="上海外滩"/>
          <p:cNvPicPr>
            <a:picLocks noChangeAspect="1"/>
          </p:cNvPicPr>
          <p:nvPr/>
        </p:nvPicPr>
        <p:blipFill>
          <a:blip r:embed="rId1"/>
          <a:stretch>
            <a:fillRect/>
          </a:stretch>
        </p:blipFill>
        <p:spPr>
          <a:xfrm>
            <a:off x="-1587" y="-26987"/>
            <a:ext cx="9145587" cy="6858000"/>
          </a:xfrm>
          <a:prstGeom prst="rect">
            <a:avLst/>
          </a:prstGeom>
          <a:noFill/>
          <a:ln w="9525">
            <a:noFill/>
          </a:ln>
        </p:spPr>
      </p:pic>
      <p:sp>
        <p:nvSpPr>
          <p:cNvPr id="26627" name="WordArt 10"/>
          <p:cNvSpPr>
            <a:spLocks noTextEdit="1"/>
          </p:cNvSpPr>
          <p:nvPr/>
        </p:nvSpPr>
        <p:spPr>
          <a:xfrm>
            <a:off x="395288" y="1412875"/>
            <a:ext cx="8353425" cy="1439863"/>
          </a:xfrm>
          <a:prstGeom prst="rect">
            <a:avLst/>
          </a:prstGeom>
        </p:spPr>
        <p:txBody>
          <a:bodyPr wrap="none" fromWordArt="1">
            <a:prstTxWarp prst="textPlain">
              <a:avLst>
                <a:gd name="adj" fmla="val 50000"/>
              </a:avLst>
            </a:prstTxWarp>
            <a:normAutofit/>
          </a:bodyPr>
          <a:p>
            <a:pPr algn="r"/>
            <a:r>
              <a:rPr lang="zh-CN" altLang="en-US" sz="6000" b="1">
                <a:ln w="12700" cap="flat" cmpd="sng">
                  <a:solidFill>
                    <a:srgbClr val="FFCC99"/>
                  </a:solidFill>
                  <a:prstDash val="solid"/>
                  <a:round/>
                  <a:headEnd type="none" w="med" len="med"/>
                  <a:tailEnd type="none" w="med" len="med"/>
                </a:ln>
                <a:solidFill>
                  <a:srgbClr val="FFFF00"/>
                </a:solidFill>
                <a:effectLst>
                  <a:outerShdw dist="35921" dir="2699999" algn="ctr" rotWithShape="0">
                    <a:srgbClr val="990000"/>
                  </a:outerShdw>
                </a:effectLst>
                <a:latin typeface="宋体" panose="02010600030101010101" pitchFamily="2" charset="-122"/>
                <a:ea typeface="宋体" panose="02010600030101010101" pitchFamily="2" charset="-122"/>
              </a:rPr>
              <a:t>第一节 城市空间结构</a:t>
            </a:r>
            <a:endParaRPr lang="zh-CN" altLang="en-US" sz="6000" b="1">
              <a:ln w="12700" cap="flat" cmpd="sng">
                <a:solidFill>
                  <a:srgbClr val="FFCC99"/>
                </a:solidFill>
                <a:prstDash val="solid"/>
                <a:round/>
                <a:headEnd type="none" w="med" len="med"/>
                <a:tailEnd type="none" w="med" len="med"/>
              </a:ln>
              <a:solidFill>
                <a:srgbClr val="FFFF00"/>
              </a:solidFill>
              <a:effectLst>
                <a:outerShdw dist="35921" dir="2699999" algn="ctr" rotWithShape="0">
                  <a:srgbClr val="990000"/>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500"/>
                                        <p:tgtEl>
                                          <p:spTgt spid="174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627"/>
                                        </p:tgtEl>
                                        <p:attrNameLst>
                                          <p:attrName>style.visibility</p:attrName>
                                        </p:attrNameLst>
                                      </p:cBhvr>
                                      <p:to>
                                        <p:strVal val="visible"/>
                                      </p:to>
                                    </p:set>
                                    <p:animEffect transition="in" filter="fade">
                                      <p:cBhvr>
                                        <p:cTn id="11"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2"/>
            <p:custDataLst>
              <p:tags r:id="rId1"/>
            </p:custDataLst>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418" name="文本框 2922497"/>
          <p:cNvSpPr txBox="1"/>
          <p:nvPr/>
        </p:nvSpPr>
        <p:spPr>
          <a:xfrm>
            <a:off x="547688" y="338138"/>
            <a:ext cx="7680325" cy="1198562"/>
          </a:xfrm>
          <a:prstGeom prst="rect">
            <a:avLst/>
          </a:prstGeom>
          <a:noFill/>
          <a:ln w="9525">
            <a:noFill/>
          </a:ln>
        </p:spPr>
        <p:txBody>
          <a:bodyPr anchor="t">
            <a:spAutoFit/>
          </a:bodyPr>
          <a:p>
            <a:r>
              <a:rPr lang="en-US" altLang="zh-CN" sz="2400" dirty="0">
                <a:latin typeface="楷体" panose="02010609060101010101" charset="-122"/>
                <a:ea typeface="楷体" panose="02010609060101010101" charset="-122"/>
              </a:rPr>
              <a:t>(3)</a:t>
            </a:r>
            <a:r>
              <a:rPr lang="zh-CN" altLang="en-US" sz="2400" dirty="0">
                <a:latin typeface="楷体" panose="02010609060101010101" charset="-122"/>
                <a:ea typeface="楷体" panose="02010609060101010101" charset="-122"/>
              </a:rPr>
              <a:t>世界最早城市大部分分布在河流的中下游，为什么？影响这些城市的主要区位因素是什么？</a:t>
            </a:r>
            <a:endParaRPr lang="zh-CN" altLang="en-US" sz="2400" dirty="0">
              <a:solidFill>
                <a:srgbClr val="FF0000"/>
              </a:solidFill>
              <a:latin typeface="楷体" panose="02010609060101010101" charset="-122"/>
              <a:ea typeface="楷体" panose="02010609060101010101" charset="-122"/>
            </a:endParaRPr>
          </a:p>
          <a:p>
            <a:endParaRPr lang="zh-CN" altLang="en-US" sz="2400" dirty="0">
              <a:latin typeface="楷体" panose="02010609060101010101" charset="-122"/>
              <a:ea typeface="楷体" panose="02010609060101010101" charset="-122"/>
            </a:endParaRPr>
          </a:p>
        </p:txBody>
      </p:sp>
      <p:sp>
        <p:nvSpPr>
          <p:cNvPr id="5" name="文本框 4"/>
          <p:cNvSpPr txBox="1"/>
          <p:nvPr/>
        </p:nvSpPr>
        <p:spPr>
          <a:xfrm>
            <a:off x="731838" y="1303338"/>
            <a:ext cx="7680325" cy="1568450"/>
          </a:xfrm>
          <a:prstGeom prst="rect">
            <a:avLst/>
          </a:prstGeom>
          <a:noFill/>
          <a:ln w="9525">
            <a:noFill/>
          </a:ln>
        </p:spPr>
        <p:txBody>
          <a:bodyPr anchor="t">
            <a:spAutoFit/>
          </a:bodyPr>
          <a:p>
            <a:r>
              <a:rPr lang="zh-CN" altLang="en-US" sz="2400" dirty="0">
                <a:solidFill>
                  <a:srgbClr val="FF0000"/>
                </a:solidFill>
                <a:latin typeface="Times New Roman" panose="02020603050405020304" pitchFamily="18" charset="0"/>
                <a:ea typeface="楷体_GB2312" panose="02010609030101010101" pitchFamily="49" charset="-122"/>
              </a:rPr>
              <a:t>提示：</a:t>
            </a:r>
            <a:r>
              <a:rPr lang="zh-CN" altLang="en-US" sz="2400" dirty="0">
                <a:solidFill>
                  <a:srgbClr val="0000FF"/>
                </a:solidFill>
                <a:latin typeface="Times New Roman" panose="02020603050405020304" pitchFamily="18" charset="0"/>
                <a:ea typeface="楷体_GB2312" panose="02010609030101010101" pitchFamily="49" charset="-122"/>
              </a:rPr>
              <a:t>河流中下游水源充足，地形平坦，土壤肥沃，农业发达，农业剩余产品多，为城市起源提供了物质基础，所以，世界上第一批城市多诞生在农业较先进的河流中下游冲积平原上。</a:t>
            </a:r>
            <a:r>
              <a:rPr lang="zh-CN" altLang="en-US" sz="2400" dirty="0">
                <a:solidFill>
                  <a:srgbClr val="FF3300"/>
                </a:solidFill>
                <a:latin typeface="Times New Roman" panose="02020603050405020304" pitchFamily="18" charset="0"/>
                <a:ea typeface="楷体_GB2312" panose="02010609030101010101" pitchFamily="49" charset="-122"/>
              </a:rPr>
              <a:t>影响城市的主要区位因素</a:t>
            </a:r>
            <a:r>
              <a:rPr lang="en-US" altLang="zh-CN" sz="2400">
                <a:solidFill>
                  <a:srgbClr val="FF3300"/>
                </a:solidFill>
                <a:latin typeface="宋体" panose="02010600030101010101" pitchFamily="2" charset="-122"/>
                <a:ea typeface="楷体_GB2312" panose="02010609030101010101" pitchFamily="49" charset="-122"/>
              </a:rPr>
              <a:t>——</a:t>
            </a:r>
            <a:r>
              <a:rPr lang="zh-CN" altLang="en-US" sz="2400" dirty="0">
                <a:solidFill>
                  <a:srgbClr val="FF3300"/>
                </a:solidFill>
                <a:latin typeface="Times New Roman" panose="02020603050405020304" pitchFamily="18" charset="0"/>
                <a:ea typeface="楷体_GB2312" panose="02010609030101010101" pitchFamily="49" charset="-122"/>
              </a:rPr>
              <a:t>河流。</a:t>
            </a:r>
            <a:r>
              <a:rPr lang="zh-CN" altLang="en-US" sz="2400" dirty="0">
                <a:solidFill>
                  <a:srgbClr val="0000FF"/>
                </a:solidFill>
                <a:latin typeface="宋体" panose="02010600030101010101" pitchFamily="2" charset="-122"/>
                <a:ea typeface="宋体" panose="02010600030101010101" pitchFamily="2" charset="-122"/>
              </a:rPr>
              <a:t> </a:t>
            </a:r>
            <a:endParaRPr lang="zh-CN" altLang="en-US" sz="2400" dirty="0">
              <a:solidFill>
                <a:srgbClr val="0000FF"/>
              </a:solidFill>
              <a:latin typeface="宋体" panose="02010600030101010101" pitchFamily="2" charset="-122"/>
              <a:ea typeface="宋体" panose="02010600030101010101" pitchFamily="2" charset="-122"/>
            </a:endParaRPr>
          </a:p>
        </p:txBody>
      </p:sp>
      <p:sp>
        <p:nvSpPr>
          <p:cNvPr id="60420" name="文本框 2923521"/>
          <p:cNvSpPr txBox="1"/>
          <p:nvPr/>
        </p:nvSpPr>
        <p:spPr>
          <a:xfrm>
            <a:off x="655638" y="3233738"/>
            <a:ext cx="7680325" cy="830262"/>
          </a:xfrm>
          <a:prstGeom prst="rect">
            <a:avLst/>
          </a:prstGeom>
          <a:noFill/>
          <a:ln w="9525">
            <a:noFill/>
          </a:ln>
        </p:spPr>
        <p:txBody>
          <a:bodyPr anchor="t">
            <a:spAutoFit/>
          </a:bodyPr>
          <a:p>
            <a:r>
              <a:rPr lang="en-US" altLang="zh-CN" sz="2400" dirty="0">
                <a:latin typeface="楷体" panose="02010609060101010101" charset="-122"/>
                <a:ea typeface="楷体" panose="02010609060101010101" charset="-122"/>
              </a:rPr>
              <a:t>(4)</a:t>
            </a:r>
            <a:r>
              <a:rPr lang="zh-CN" altLang="en-US" sz="2400" dirty="0">
                <a:latin typeface="楷体" panose="02010609060101010101" charset="-122"/>
                <a:ea typeface="楷体" panose="02010609060101010101" charset="-122"/>
              </a:rPr>
              <a:t>结合教材</a:t>
            </a:r>
            <a:r>
              <a:rPr lang="en-US" altLang="zh-CN" sz="2400" dirty="0">
                <a:latin typeface="楷体" panose="02010609060101010101" charset="-122"/>
                <a:ea typeface="楷体" panose="02010609060101010101" charset="-122"/>
              </a:rPr>
              <a:t>P27“</a:t>
            </a:r>
            <a:r>
              <a:rPr lang="zh-CN" altLang="en-US" sz="2400" dirty="0">
                <a:latin typeface="楷体" panose="02010609060101010101" charset="-122"/>
                <a:ea typeface="楷体" panose="02010609060101010101" charset="-122"/>
              </a:rPr>
              <a:t>海口地理位置示意”图分析海口市形成与发展的自然地理区位。</a:t>
            </a:r>
            <a:endParaRPr lang="zh-CN" altLang="en-US" sz="2400" dirty="0">
              <a:latin typeface="楷体" panose="02010609060101010101" charset="-122"/>
              <a:ea typeface="楷体" panose="02010609060101010101" charset="-122"/>
            </a:endParaRPr>
          </a:p>
        </p:txBody>
      </p:sp>
      <p:sp>
        <p:nvSpPr>
          <p:cNvPr id="6" name="文本框 5"/>
          <p:cNvSpPr txBox="1"/>
          <p:nvPr/>
        </p:nvSpPr>
        <p:spPr>
          <a:xfrm>
            <a:off x="731838" y="4170363"/>
            <a:ext cx="7796212" cy="1936750"/>
          </a:xfrm>
          <a:prstGeom prst="rect">
            <a:avLst/>
          </a:prstGeom>
          <a:noFill/>
          <a:ln w="9525">
            <a:noFill/>
          </a:ln>
        </p:spPr>
        <p:txBody>
          <a:bodyPr wrap="square" anchor="t">
            <a:spAutoFit/>
          </a:bodyPr>
          <a:p>
            <a:r>
              <a:rPr lang="zh-CN" altLang="en-US" sz="2400" dirty="0">
                <a:solidFill>
                  <a:srgbClr val="FF0000"/>
                </a:solidFill>
                <a:latin typeface="楷体" panose="02010609060101010101" charset="-122"/>
                <a:ea typeface="楷体" panose="02010609060101010101" charset="-122"/>
              </a:rPr>
              <a:t>提示：</a:t>
            </a:r>
            <a:r>
              <a:rPr lang="zh-CN" altLang="en-US" sz="2400" dirty="0">
                <a:solidFill>
                  <a:srgbClr val="0000FF"/>
                </a:solidFill>
                <a:latin typeface="楷体" panose="02010609060101010101" charset="-122"/>
                <a:ea typeface="楷体" panose="02010609060101010101" charset="-122"/>
              </a:rPr>
              <a:t>海口市地处海南岛的北部，横跨南渡江东西两岸，</a:t>
            </a:r>
            <a:r>
              <a:rPr lang="zh-CN" altLang="en-US" sz="2400" dirty="0">
                <a:solidFill>
                  <a:srgbClr val="FF3300"/>
                </a:solidFill>
                <a:latin typeface="楷体" panose="02010609060101010101" charset="-122"/>
                <a:ea typeface="楷体" panose="02010609060101010101" charset="-122"/>
              </a:rPr>
              <a:t>河流</a:t>
            </a:r>
            <a:r>
              <a:rPr lang="zh-CN" altLang="en-US" sz="2400" dirty="0">
                <a:solidFill>
                  <a:srgbClr val="0000FF"/>
                </a:solidFill>
                <a:latin typeface="楷体" panose="02010609060101010101" charset="-122"/>
                <a:ea typeface="楷体" panose="02010609060101010101" charset="-122"/>
                <a:sym typeface="宋体" panose="02010600030101010101" pitchFamily="2" charset="-122"/>
              </a:rPr>
              <a:t>为城市发展提供了充足的水源；</a:t>
            </a:r>
            <a:r>
              <a:rPr lang="zh-CN" altLang="en-US" sz="2400" dirty="0">
                <a:solidFill>
                  <a:srgbClr val="0000FF"/>
                </a:solidFill>
                <a:latin typeface="楷体" panose="02010609060101010101" charset="-122"/>
                <a:ea typeface="楷体" panose="02010609060101010101" charset="-122"/>
              </a:rPr>
              <a:t>热带季风</a:t>
            </a:r>
            <a:r>
              <a:rPr lang="zh-CN" altLang="en-US" sz="2400" dirty="0">
                <a:solidFill>
                  <a:srgbClr val="FF3300"/>
                </a:solidFill>
                <a:latin typeface="楷体" panose="02010609060101010101" charset="-122"/>
                <a:ea typeface="楷体" panose="02010609060101010101" charset="-122"/>
              </a:rPr>
              <a:t>气候，</a:t>
            </a:r>
            <a:r>
              <a:rPr lang="zh-CN" altLang="en-US" sz="2400" dirty="0">
                <a:solidFill>
                  <a:srgbClr val="0000FF"/>
                </a:solidFill>
                <a:latin typeface="楷体" panose="02010609060101010101" charset="-122"/>
                <a:ea typeface="楷体" panose="02010609060101010101" charset="-122"/>
              </a:rPr>
              <a:t>温暖湿润；地处河口三角洲</a:t>
            </a:r>
            <a:r>
              <a:rPr lang="zh-CN" altLang="en-US" sz="2400" dirty="0">
                <a:solidFill>
                  <a:srgbClr val="FF3300"/>
                </a:solidFill>
                <a:latin typeface="楷体" panose="02010609060101010101" charset="-122"/>
                <a:ea typeface="楷体" panose="02010609060101010101" charset="-122"/>
              </a:rPr>
              <a:t>平原</a:t>
            </a:r>
            <a:r>
              <a:rPr lang="zh-CN" altLang="en-US" sz="2400" dirty="0">
                <a:solidFill>
                  <a:srgbClr val="0000FF"/>
                </a:solidFill>
                <a:latin typeface="楷体" panose="02010609060101010101" charset="-122"/>
                <a:ea typeface="楷体" panose="02010609060101010101" charset="-122"/>
              </a:rPr>
              <a:t>，地势平坦，土壤肥沃，便于农耕，且有利于交通联系和节省建筑投资，是人口集中分布地区。</a:t>
            </a:r>
            <a:endParaRPr lang="zh-CN" altLang="en-US" sz="2400" dirty="0">
              <a:solidFill>
                <a:srgbClr val="0000FF"/>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文本框 4"/>
          <p:cNvSpPr/>
          <p:nvPr/>
        </p:nvSpPr>
        <p:spPr>
          <a:xfrm>
            <a:off x="36513" y="85725"/>
            <a:ext cx="9144000" cy="522288"/>
          </a:xfrm>
          <a:prstGeom prst="rect">
            <a:avLst/>
          </a:prstGeom>
          <a:noFill/>
          <a:ln w="9525">
            <a:noFill/>
          </a:ln>
        </p:spPr>
        <p:txBody>
          <a:bodyPr anchor="t">
            <a:spAutoFit/>
          </a:bodyPr>
          <a:p>
            <a:r>
              <a:rPr lang="en-US" altLang="zh-CN" sz="2800" b="1" dirty="0">
                <a:solidFill>
                  <a:srgbClr val="000000"/>
                </a:solidFill>
                <a:latin typeface="微软雅黑" panose="020B0503020204020204" charset="-122"/>
                <a:ea typeface="微软雅黑" panose="020B0503020204020204" charset="-122"/>
                <a:sym typeface="黑体" panose="02010609060101010101" pitchFamily="49" charset="-122"/>
              </a:rPr>
              <a:t>2.</a:t>
            </a:r>
            <a:r>
              <a:rPr lang="zh-CN" altLang="en-US" sz="2800" b="1" dirty="0">
                <a:solidFill>
                  <a:srgbClr val="000000"/>
                </a:solidFill>
                <a:latin typeface="微软雅黑" panose="020B0503020204020204" charset="-122"/>
                <a:ea typeface="微软雅黑" panose="020B0503020204020204" charset="-122"/>
                <a:sym typeface="黑体" panose="02010609060101010101" pitchFamily="49" charset="-122"/>
              </a:rPr>
              <a:t>城市的经济地理区位</a:t>
            </a:r>
            <a:endParaRPr lang="zh-CN" altLang="en-US" dirty="0">
              <a:solidFill>
                <a:srgbClr val="000000"/>
              </a:solidFill>
              <a:latin typeface="微软雅黑" panose="020B0503020204020204" charset="-122"/>
              <a:ea typeface="微软雅黑" panose="020B0503020204020204" charset="-122"/>
              <a:sym typeface="Calibri" panose="020F0502020204030204" pitchFamily="34" charset="0"/>
            </a:endParaRPr>
          </a:p>
        </p:txBody>
      </p:sp>
      <p:sp>
        <p:nvSpPr>
          <p:cNvPr id="9219" name="文本框 5"/>
          <p:cNvSpPr/>
          <p:nvPr/>
        </p:nvSpPr>
        <p:spPr>
          <a:xfrm>
            <a:off x="149225" y="666750"/>
            <a:ext cx="8842375" cy="1198563"/>
          </a:xfrm>
          <a:prstGeom prst="rect">
            <a:avLst/>
          </a:prstGeom>
          <a:noFill/>
          <a:ln w="9525">
            <a:noFill/>
          </a:ln>
        </p:spPr>
        <p:txBody>
          <a:bodyPr anchor="t">
            <a:spAutoFit/>
          </a:bodyPr>
          <a:p>
            <a:r>
              <a:rPr lang="en-US" altLang="zh-CN" sz="2400" b="1" dirty="0">
                <a:solidFill>
                  <a:srgbClr val="3333CC"/>
                </a:solidFill>
                <a:latin typeface="Calibri" panose="020F0502020204030204" pitchFamily="34" charset="0"/>
                <a:ea typeface="宋体" panose="02010600030101010101" pitchFamily="2" charset="-122"/>
                <a:sym typeface="Calibri" panose="020F0502020204030204" pitchFamily="34" charset="0"/>
              </a:rPr>
              <a:t>         ——</a:t>
            </a:r>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指城市与周围经济事物的空间关系。这些经济事物有铁路、公路、港口、城市、工矿企业、商品农业基地等。</a:t>
            </a:r>
            <a:endPar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endParaRPr>
          </a:p>
          <a:p>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        </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主要经济地理区位因素：</a:t>
            </a:r>
            <a:r>
              <a:rPr lang="zh-CN" altLang="en-US" sz="2400" b="1" u="sng" dirty="0">
                <a:solidFill>
                  <a:srgbClr val="FF0000"/>
                </a:solidFill>
                <a:latin typeface="Calibri" panose="020F0502020204030204" pitchFamily="34" charset="0"/>
                <a:ea typeface="宋体" panose="02010600030101010101" pitchFamily="2" charset="-122"/>
                <a:sym typeface="宋体" panose="02010600030101010101" pitchFamily="2" charset="-122"/>
              </a:rPr>
              <a:t>自然资源</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a:t>
            </a:r>
            <a:r>
              <a:rPr lang="zh-CN" altLang="en-US" sz="2400" b="1" u="sng" dirty="0">
                <a:solidFill>
                  <a:srgbClr val="FF0000"/>
                </a:solidFill>
                <a:latin typeface="Calibri" panose="020F0502020204030204" pitchFamily="34" charset="0"/>
                <a:ea typeface="宋体" panose="02010600030101010101" pitchFamily="2" charset="-122"/>
                <a:sym typeface="宋体" panose="02010600030101010101" pitchFamily="2" charset="-122"/>
              </a:rPr>
              <a:t>交通</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等。</a:t>
            </a:r>
            <a:endParaRPr lang="zh-CN" altLang="en-US"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9220" name="文本框 6"/>
          <p:cNvSpPr/>
          <p:nvPr/>
        </p:nvSpPr>
        <p:spPr>
          <a:xfrm>
            <a:off x="0" y="2349500"/>
            <a:ext cx="9142413" cy="1262063"/>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1</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）自然资源与城市区位：</a:t>
            </a:r>
            <a:r>
              <a:rPr lang="zh-CN" altLang="en-US" sz="2400" b="1" dirty="0">
                <a:solidFill>
                  <a:srgbClr val="0000FF"/>
                </a:solidFill>
                <a:latin typeface="Arial" panose="020B0604020202020204" pitchFamily="34" charset="0"/>
                <a:ea typeface="宋体" panose="02010600030101010101" pitchFamily="2" charset="-122"/>
                <a:sym typeface="Arial" panose="020B0604020202020204" pitchFamily="34" charset="0"/>
              </a:rPr>
              <a:t>自然资源的开发是新兴城市的主要区位因素；自然资源包括：矿产资源、水资源、生物资源、气候资源等。</a:t>
            </a:r>
            <a:endParaRPr lang="zh-CN" altLang="en-US"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sp>
        <p:nvSpPr>
          <p:cNvPr id="9221" name="文本框 56"/>
          <p:cNvSpPr/>
          <p:nvPr/>
        </p:nvSpPr>
        <p:spPr>
          <a:xfrm>
            <a:off x="4284663" y="84138"/>
            <a:ext cx="4052887" cy="522287"/>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华文隶书" pitchFamily="2" charset="-122"/>
                <a:sym typeface="Arial" panose="020B0604020202020204" pitchFamily="34" charset="0"/>
              </a:rPr>
              <a:t>不是一成不变的</a:t>
            </a:r>
            <a:endParaRPr lang="zh-CN" altLang="en-US" sz="2800" b="1" dirty="0">
              <a:solidFill>
                <a:srgbClr val="000000"/>
              </a:solidFill>
              <a:latin typeface="Arial" panose="020B0604020202020204" pitchFamily="34" charset="0"/>
              <a:ea typeface="华文隶书" pitchFamily="2" charset="-122"/>
              <a:sym typeface="Arial" panose="020B0604020202020204" pitchFamily="34" charset="0"/>
            </a:endParaRPr>
          </a:p>
        </p:txBody>
      </p:sp>
      <p:cxnSp>
        <p:nvCxnSpPr>
          <p:cNvPr id="9222" name="直接箭头​​连接符 2"/>
          <p:cNvCxnSpPr/>
          <p:nvPr/>
        </p:nvCxnSpPr>
        <p:spPr>
          <a:xfrm>
            <a:off x="3779838" y="373063"/>
            <a:ext cx="504825" cy="1587"/>
          </a:xfrm>
          <a:prstGeom prst="straightConnector1">
            <a:avLst/>
          </a:prstGeom>
          <a:ln w="38100" cap="flat" cmpd="sng">
            <a:solidFill>
              <a:srgbClr val="FF0066"/>
            </a:solidFill>
            <a:prstDash val="solid"/>
            <a:round/>
            <a:headEnd type="none" w="med" len="med"/>
            <a:tailEnd type="arrow" w="med" len="med"/>
          </a:ln>
        </p:spPr>
      </p:cxnSp>
      <p:pic>
        <p:nvPicPr>
          <p:cNvPr id="9223" name="Picture 3"/>
          <p:cNvPicPr>
            <a:picLocks noChangeAspect="1"/>
          </p:cNvPicPr>
          <p:nvPr/>
        </p:nvPicPr>
        <p:blipFill>
          <a:blip r:embed="rId1">
            <a:lum bright="-17996" contrast="60000"/>
          </a:blip>
          <a:srcRect t="5139" b="38098"/>
          <a:stretch>
            <a:fillRect/>
          </a:stretch>
        </p:blipFill>
        <p:spPr>
          <a:xfrm>
            <a:off x="1979613" y="3500438"/>
            <a:ext cx="5761037" cy="3267075"/>
          </a:xfrm>
          <a:prstGeom prst="rect">
            <a:avLst/>
          </a:prstGeom>
          <a:noFill/>
          <a:ln w="38100" cap="sq" cmpd="sng">
            <a:solidFill>
              <a:srgbClr val="000000"/>
            </a:solidFill>
            <a:prstDash val="solid"/>
            <a:miter/>
            <a:headEnd type="none" w="med" len="med"/>
            <a:tailEnd type="none" w="med" len="me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223"/>
                                        </p:tgtEl>
                                        <p:attrNameLst>
                                          <p:attrName>style.visibility</p:attrName>
                                        </p:attrNameLst>
                                      </p:cBhvr>
                                      <p:to>
                                        <p:strVal val="visible"/>
                                      </p:to>
                                    </p:set>
                                    <p:animEffect filter="wipe(down)">
                                      <p:cBhvr>
                                        <p:cTn id="15" dur="500"/>
                                        <p:tgtEl>
                                          <p:spTgt spid="92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22"/>
                                        </p:tgtEl>
                                        <p:attrNameLst>
                                          <p:attrName>style.visibility</p:attrName>
                                        </p:attrNameLst>
                                      </p:cBhvr>
                                      <p:to>
                                        <p:strVal val="visible"/>
                                      </p:to>
                                    </p:set>
                                    <p:anim calcmode="lin" valueType="num">
                                      <p:cBhvr>
                                        <p:cTn id="20" dur="500" fill="hold"/>
                                        <p:tgtEl>
                                          <p:spTgt spid="9222"/>
                                        </p:tgtEl>
                                        <p:attrNameLst>
                                          <p:attrName>ppt_w</p:attrName>
                                        </p:attrNameLst>
                                      </p:cBhvr>
                                      <p:tavLst>
                                        <p:tav tm="0">
                                          <p:val>
                                            <p:fltVal val="0.000000"/>
                                          </p:val>
                                        </p:tav>
                                        <p:tav tm="100000">
                                          <p:val>
                                            <p:strVal val="#ppt_w"/>
                                          </p:val>
                                        </p:tav>
                                      </p:tavLst>
                                    </p:anim>
                                    <p:anim calcmode="lin" valueType="num">
                                      <p:cBhvr>
                                        <p:cTn id="21" dur="500" fill="hold"/>
                                        <p:tgtEl>
                                          <p:spTgt spid="9222"/>
                                        </p:tgtEl>
                                        <p:attrNameLst>
                                          <p:attrName>ppt_h</p:attrName>
                                        </p:attrNameLst>
                                      </p:cBhvr>
                                      <p:tavLst>
                                        <p:tav tm="0">
                                          <p:val>
                                            <p:fltVal val="0.000000"/>
                                          </p:val>
                                        </p:tav>
                                        <p:tav tm="100000">
                                          <p:val>
                                            <p:strVal val="#ppt_h"/>
                                          </p:val>
                                        </p:tav>
                                      </p:tavLst>
                                    </p:anim>
                                    <p:animEffect filter="fade">
                                      <p:cBhvr>
                                        <p:cTn id="22" dur="5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 calcmode="lin" valueType="num">
                                      <p:cBhvr>
                                        <p:cTn id="27" dur="1000" fill="hold"/>
                                        <p:tgtEl>
                                          <p:spTgt spid="9221"/>
                                        </p:tgtEl>
                                        <p:attrNameLst>
                                          <p:attrName>ppt_w</p:attrName>
                                        </p:attrNameLst>
                                      </p:cBhvr>
                                      <p:tavLst>
                                        <p:tav tm="0">
                                          <p:val>
                                            <p:fltVal val="0.000000"/>
                                          </p:val>
                                        </p:tav>
                                        <p:tav tm="100000">
                                          <p:val>
                                            <p:strVal val="#ppt_w"/>
                                          </p:val>
                                        </p:tav>
                                      </p:tavLst>
                                    </p:anim>
                                    <p:anim calcmode="lin" valueType="num">
                                      <p:cBhvr>
                                        <p:cTn id="28" dur="1000" fill="hold"/>
                                        <p:tgtEl>
                                          <p:spTgt spid="9221"/>
                                        </p:tgtEl>
                                        <p:attrNameLst>
                                          <p:attrName>ppt_h</p:attrName>
                                        </p:attrNameLst>
                                      </p:cBhvr>
                                      <p:tavLst>
                                        <p:tav tm="0">
                                          <p:val>
                                            <p:fltVal val="0.000000"/>
                                          </p:val>
                                        </p:tav>
                                        <p:tav tm="100000">
                                          <p:val>
                                            <p:strVal val="#ppt_h"/>
                                          </p:val>
                                        </p:tav>
                                      </p:tavLst>
                                    </p:anim>
                                    <p:anim calcmode="lin" valueType="num">
                                      <p:cBhvr>
                                        <p:cTn id="29" dur="1000" fill="hold"/>
                                        <p:tgtEl>
                                          <p:spTgt spid="9221"/>
                                        </p:tgtEl>
                                        <p:attrNameLst>
                                          <p:attrName>style.rotation</p:attrName>
                                        </p:attrNameLst>
                                      </p:cBhvr>
                                      <p:tavLst>
                                        <p:tav tm="0">
                                          <p:val>
                                            <p:fltVal val="90.000000"/>
                                          </p:val>
                                        </p:tav>
                                        <p:tav tm="100000">
                                          <p:val>
                                            <p:fltVal val="0.000000"/>
                                          </p:val>
                                        </p:tav>
                                      </p:tavLst>
                                    </p:anim>
                                    <p:animEffect filter="fade">
                                      <p:cBhvr>
                                        <p:cTn id="30" dur="10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ldLvl="0"/>
      <p:bldP spid="9220" grpId="0" bldLvl="0"/>
      <p:bldP spid="9221" grpId="0" bldLvl="0"/>
      <p:bldP spid="92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8"/>
          <p:cNvSpPr/>
          <p:nvPr/>
        </p:nvSpPr>
        <p:spPr>
          <a:xfrm>
            <a:off x="53975" y="277813"/>
            <a:ext cx="9144000" cy="519112"/>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2</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）交通与城市区位：</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graphicFrame>
        <p:nvGraphicFramePr>
          <p:cNvPr id="10243" name="Group 3"/>
          <p:cNvGraphicFramePr>
            <a:graphicFrameLocks noGrp="1"/>
          </p:cNvGraphicFramePr>
          <p:nvPr/>
        </p:nvGraphicFramePr>
        <p:xfrm>
          <a:off x="1181100" y="839788"/>
          <a:ext cx="6781800" cy="2978150"/>
        </p:xfrm>
        <a:graphic>
          <a:graphicData uri="http://schemas.openxmlformats.org/drawingml/2006/table">
            <a:tbl>
              <a:tblPr/>
              <a:tblGrid>
                <a:gridCol w="1750060"/>
                <a:gridCol w="2413000"/>
                <a:gridCol w="2618740"/>
              </a:tblGrid>
              <a:tr h="526415">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700" b="1" spc="130">
                          <a:solidFill>
                            <a:srgbClr val="646464"/>
                          </a:solidFill>
                          <a:latin typeface="微软雅黑" panose="020B0503020204020204" charset="-122"/>
                          <a:ea typeface="微软雅黑" panose="020B0503020204020204" charset="-122"/>
                        </a:rPr>
                        <a:t>运输方式变化</a:t>
                      </a:r>
                      <a:endParaRPr lang="zh-CN" sz="1700" b="1" spc="13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700" b="1" spc="130">
                          <a:solidFill>
                            <a:srgbClr val="646464"/>
                          </a:solidFill>
                          <a:latin typeface="微软雅黑" panose="020B0503020204020204" charset="-122"/>
                          <a:ea typeface="微软雅黑" panose="020B0503020204020204" charset="-122"/>
                        </a:rPr>
                        <a:t>城市区位选择</a:t>
                      </a:r>
                      <a:endParaRPr lang="zh-CN" sz="1700" b="1" spc="13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700" b="1" spc="130">
                          <a:solidFill>
                            <a:srgbClr val="646464"/>
                          </a:solidFill>
                          <a:latin typeface="微软雅黑" panose="020B0503020204020204" charset="-122"/>
                          <a:ea typeface="微软雅黑" panose="020B0503020204020204" charset="-122"/>
                        </a:rPr>
                        <a:t>实例</a:t>
                      </a:r>
                      <a:endParaRPr lang="zh-CN" sz="1700" b="1" spc="13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490220">
                <a:tc rowSpan="2">
                  <a:txBody>
                    <a:bodyPr/>
                    <a:lstStyle/>
                    <a:p>
                      <a:pPr marR="0" lvl="0" indent="0" algn="l"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646464"/>
                          </a:solidFill>
                          <a:latin typeface="微软雅黑" panose="020B0503020204020204" charset="-122"/>
                          <a:ea typeface="微软雅黑" panose="020B0503020204020204" charset="-122"/>
                        </a:rPr>
                        <a:t>南船北马</a:t>
                      </a:r>
                      <a:endParaRPr lang="zh-CN" sz="1500" b="0" spc="12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南方城市沿江河发展</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2">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宜宾、重庆、武汉、邯郸</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490220">
                <a:tc vMerge="1">
                  <a:tcPr>
                    <a:lnL w="9525">
                      <a:solidFill>
                        <a:srgbClr val="646464"/>
                      </a:solidFill>
                      <a:prstDash val="sysDash"/>
                    </a:lnL>
                    <a:lnR w="9525">
                      <a:solidFill>
                        <a:srgbClr val="646464"/>
                      </a:solidFill>
                      <a:prstDash val="sysDash"/>
                    </a:lnR>
                    <a:lnB w="9525">
                      <a:solidFill>
                        <a:srgbClr val="646464"/>
                      </a:solidFill>
                      <a:prstDash val="sysDash"/>
                    </a:lnB>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北方大多在大道汇合处</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9525">
                      <a:solidFill>
                        <a:srgbClr val="646464"/>
                      </a:solidFill>
                      <a:prstDash val="sysDash"/>
                    </a:lnB>
                  </a:tcPr>
                </a:tc>
              </a:tr>
              <a:tr h="490220">
                <a:tc rowSpan="2">
                  <a:txBody>
                    <a:bodyPr/>
                    <a:lstStyle/>
                    <a:p>
                      <a:pPr marR="0" lvl="0" indent="0" algn="l"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646464"/>
                          </a:solidFill>
                          <a:latin typeface="微软雅黑" panose="020B0503020204020204" charset="-122"/>
                          <a:ea typeface="微软雅黑" panose="020B0503020204020204" charset="-122"/>
                        </a:rPr>
                        <a:t>公路、铁路</a:t>
                      </a:r>
                      <a:endParaRPr lang="zh-CN" sz="1500" b="0" spc="120">
                        <a:solidFill>
                          <a:srgbClr val="646464"/>
                        </a:solidFill>
                        <a:latin typeface="微软雅黑" panose="020B0503020204020204" charset="-122"/>
                        <a:ea typeface="微软雅黑" panose="020B0503020204020204" charset="-122"/>
                      </a:endParaRPr>
                    </a:p>
                    <a:p>
                      <a:pPr marR="0" lvl="0" indent="0" algn="l"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646464"/>
                          </a:solidFill>
                          <a:latin typeface="微软雅黑" panose="020B0503020204020204" charset="-122"/>
                          <a:ea typeface="微软雅黑" panose="020B0503020204020204" charset="-122"/>
                        </a:rPr>
                        <a:t>运输</a:t>
                      </a:r>
                      <a:endParaRPr lang="zh-CN" sz="1500" b="0" spc="12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铁路、公路枢纽</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rowSpan="2">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株洲、石家庄、郑州</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490220">
                <a:tc vMerge="1">
                  <a:tcPr>
                    <a:lnL w="9525">
                      <a:solidFill>
                        <a:srgbClr val="646464"/>
                      </a:solidFill>
                      <a:prstDash val="sysDash"/>
                    </a:lnL>
                    <a:lnR w="9525">
                      <a:solidFill>
                        <a:srgbClr val="646464"/>
                      </a:solidFill>
                      <a:prstDash val="sysDash"/>
                    </a:lnR>
                    <a:lnB w="9525">
                      <a:solidFill>
                        <a:srgbClr val="646464"/>
                      </a:solidFill>
                      <a:prstDash val="sysDash"/>
                    </a:lnB>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铁路、公路沿线</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9525">
                      <a:solidFill>
                        <a:srgbClr val="646464"/>
                      </a:solidFill>
                      <a:prstDash val="sysDash"/>
                    </a:lnB>
                  </a:tcPr>
                </a:tc>
              </a:tr>
              <a:tr h="490220">
                <a:tc>
                  <a:txBody>
                    <a:bodyPr/>
                    <a:lstStyle/>
                    <a:p>
                      <a:pPr marR="0" lvl="0" indent="0" algn="l"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646464"/>
                          </a:solidFill>
                          <a:latin typeface="微软雅黑" panose="020B0503020204020204" charset="-122"/>
                          <a:ea typeface="微软雅黑" panose="020B0503020204020204" charset="-122"/>
                        </a:rPr>
                        <a:t>海洋运输</a:t>
                      </a:r>
                      <a:endParaRPr lang="zh-CN" sz="1500" b="0" spc="120">
                        <a:solidFill>
                          <a:srgbClr val="646464"/>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沿海分布</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lang="zh-CN" sz="1500" b="0" spc="120">
                          <a:solidFill>
                            <a:srgbClr val="404040"/>
                          </a:solidFill>
                          <a:latin typeface="微软雅黑" panose="020B0503020204020204" charset="-122"/>
                          <a:ea typeface="微软雅黑" panose="020B0503020204020204" charset="-122"/>
                        </a:rPr>
                        <a:t>秦皇岛、大连、青岛</a:t>
                      </a:r>
                      <a:endParaRPr lang="zh-CN" sz="1500" b="0" spc="120">
                        <a:solidFill>
                          <a:srgbClr val="404040"/>
                        </a:solidFill>
                        <a:latin typeface="微软雅黑" panose="020B0503020204020204" charset="-122"/>
                        <a:ea typeface="微软雅黑" panose="020B0503020204020204" charset="-122"/>
                      </a:endParaRPr>
                    </a:p>
                  </a:txBody>
                  <a:tcPr marL="177800" marR="177800" marT="107950" marB="107950" anchor="ctr" horzOverflow="overflow">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bl>
          </a:graphicData>
        </a:graphic>
      </p:graphicFrame>
      <p:sp>
        <p:nvSpPr>
          <p:cNvPr id="10269" name="文本框 4"/>
          <p:cNvSpPr/>
          <p:nvPr/>
        </p:nvSpPr>
        <p:spPr>
          <a:xfrm>
            <a:off x="220663" y="3965575"/>
            <a:ext cx="9144000" cy="460375"/>
          </a:xfrm>
          <a:prstGeom prst="rect">
            <a:avLst/>
          </a:prstGeom>
          <a:noFill/>
          <a:ln w="9525">
            <a:noFill/>
          </a:ln>
        </p:spPr>
        <p:txBody>
          <a:bodyPr anchor="t">
            <a:spAutoFit/>
          </a:bodyPr>
          <a:p>
            <a:r>
              <a:rPr lang="en-US" altLang="zh-CN" sz="2400" b="1" dirty="0">
                <a:solidFill>
                  <a:srgbClr val="000000"/>
                </a:solidFill>
                <a:latin typeface="微软雅黑" panose="020B0503020204020204" charset="-122"/>
                <a:ea typeface="微软雅黑" panose="020B0503020204020204" charset="-122"/>
                <a:sym typeface="宋体" panose="02010600030101010101" pitchFamily="2" charset="-122"/>
              </a:rPr>
              <a:t>3</a:t>
            </a:r>
            <a:r>
              <a:rPr lang="zh-CN" altLang="en-US" sz="2400" b="1" dirty="0">
                <a:solidFill>
                  <a:srgbClr val="000000"/>
                </a:solidFill>
                <a:latin typeface="微软雅黑" panose="020B0503020204020204" charset="-122"/>
                <a:ea typeface="微软雅黑" panose="020B0503020204020204" charset="-122"/>
                <a:sym typeface="宋体" panose="02010600030101010101" pitchFamily="2" charset="-122"/>
              </a:rPr>
              <a:t>、政治、军事、宗教、科技、旅游等</a:t>
            </a:r>
            <a:r>
              <a:rPr lang="zh-CN" altLang="en-US" sz="2400" b="1" dirty="0">
                <a:solidFill>
                  <a:srgbClr val="FF0000"/>
                </a:solidFill>
                <a:latin typeface="微软雅黑" panose="020B0503020204020204" charset="-122"/>
                <a:ea typeface="微软雅黑" panose="020B0503020204020204" charset="-122"/>
                <a:sym typeface="宋体" panose="02010600030101010101" pitchFamily="2" charset="-122"/>
              </a:rPr>
              <a:t>社会因素</a:t>
            </a:r>
            <a:r>
              <a:rPr lang="zh-CN" altLang="en-US" sz="2400" b="1" dirty="0">
                <a:solidFill>
                  <a:srgbClr val="000000"/>
                </a:solidFill>
                <a:latin typeface="微软雅黑" panose="020B0503020204020204" charset="-122"/>
                <a:ea typeface="微软雅黑" panose="020B0503020204020204" charset="-122"/>
                <a:sym typeface="宋体" panose="02010600030101010101" pitchFamily="2" charset="-122"/>
              </a:rPr>
              <a:t>与城市区位：</a:t>
            </a:r>
            <a:endParaRPr lang="zh-CN" altLang="en-US" sz="2400" dirty="0">
              <a:solidFill>
                <a:srgbClr val="000000"/>
              </a:solidFill>
              <a:latin typeface="微软雅黑" panose="020B0503020204020204" charset="-122"/>
              <a:ea typeface="微软雅黑" panose="020B0503020204020204" charset="-122"/>
              <a:sym typeface="Calibri" panose="020F0502020204030204" pitchFamily="34" charset="0"/>
            </a:endParaRPr>
          </a:p>
        </p:txBody>
      </p:sp>
      <p:sp>
        <p:nvSpPr>
          <p:cNvPr id="10270" name="文本框 6"/>
          <p:cNvSpPr/>
          <p:nvPr/>
        </p:nvSpPr>
        <p:spPr>
          <a:xfrm>
            <a:off x="323850" y="4581525"/>
            <a:ext cx="8713788" cy="1200150"/>
          </a:xfrm>
          <a:prstGeom prst="rect">
            <a:avLst/>
          </a:prstGeom>
          <a:noFill/>
          <a:ln w="9525">
            <a:noFill/>
          </a:ln>
        </p:spPr>
        <p:txBody>
          <a:bodyPr anchor="t">
            <a:spAutoFit/>
          </a:bodyPr>
          <a:p>
            <a:r>
              <a:rPr lang="en-US" altLang="zh-CN" sz="2400" b="1" dirty="0">
                <a:solidFill>
                  <a:srgbClr val="3333CC"/>
                </a:solidFill>
                <a:latin typeface="Calibri" panose="020F0502020204030204" pitchFamily="34" charset="0"/>
                <a:ea typeface="宋体" panose="02010600030101010101" pitchFamily="2" charset="-122"/>
                <a:sym typeface="Calibri" panose="020F0502020204030204" pitchFamily="34" charset="0"/>
              </a:rPr>
              <a:t>         </a:t>
            </a:r>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早期和中世纪的城市主要作为一个地区甚至一个国家的政治、军事和宗教中心，军事和宗教对城市区位的影响在城市形成的历史上有很大作用。</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ppt_x</p:attrName>
                                        </p:attrNameLst>
                                      </p:cBhvr>
                                      <p:tavLst>
                                        <p:tav tm="0">
                                          <p:val>
                                            <p:strVal val="0-#ppt_w/2"/>
                                          </p:val>
                                        </p:tav>
                                        <p:tav tm="100000">
                                          <p:val>
                                            <p:strVal val="#ppt_x"/>
                                          </p:val>
                                        </p:tav>
                                      </p:tavLst>
                                    </p:anim>
                                    <p:anim calcmode="lin" valueType="num">
                                      <p:cBhvr>
                                        <p:cTn id="8" dur="500" fill="hold"/>
                                        <p:tgtEl>
                                          <p:spTgt spid="102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Effect filter="slide(fromTop)">
                                      <p:cBhvr>
                                        <p:cTn id="13" dur="500"/>
                                        <p:tgtEl>
                                          <p:spTgt spid="102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0269"/>
                                        </p:tgtEl>
                                        <p:attrNameLst>
                                          <p:attrName>style.visibility</p:attrName>
                                        </p:attrNameLst>
                                      </p:cBhvr>
                                      <p:to>
                                        <p:strVal val="visible"/>
                                      </p:to>
                                    </p:set>
                                    <p:anim calcmode="lin" valueType="num">
                                      <p:cBhvr>
                                        <p:cTn id="18" dur="500" fill="hold"/>
                                        <p:tgtEl>
                                          <p:spTgt spid="10269"/>
                                        </p:tgtEl>
                                        <p:attrNameLst>
                                          <p:attrName>ppt_x</p:attrName>
                                        </p:attrNameLst>
                                      </p:cBhvr>
                                      <p:tavLst>
                                        <p:tav tm="0">
                                          <p:val>
                                            <p:strVal val="0-#ppt_w/2"/>
                                          </p:val>
                                        </p:tav>
                                        <p:tav tm="100000">
                                          <p:val>
                                            <p:strVal val="#ppt_x"/>
                                          </p:val>
                                        </p:tav>
                                      </p:tavLst>
                                    </p:anim>
                                    <p:anim calcmode="lin" valueType="num">
                                      <p:cBhvr>
                                        <p:cTn id="19" dur="500" fill="hold"/>
                                        <p:tgtEl>
                                          <p:spTgt spid="1026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10270"/>
                                        </p:tgtEl>
                                        <p:attrNameLst>
                                          <p:attrName>style.visibility</p:attrName>
                                        </p:attrNameLst>
                                      </p:cBhvr>
                                      <p:to>
                                        <p:strVal val="visible"/>
                                      </p:to>
                                    </p:set>
                                    <p:anim calcmode="fmla" valueType="clr">
                                      <p:cBhvr override="childStyle">
                                        <p:cTn id="24" dur="80"/>
                                        <p:tgtEl>
                                          <p:spTgt spid="10270"/>
                                        </p:tgtEl>
                                        <p:attrNameLst>
                                          <p:attrName>style.color</p:attrName>
                                        </p:attrNameLst>
                                      </p:cBhvr>
                                      <p:tavLst>
                                        <p:tav tm="0">
                                          <p:val>
                                            <p:clrVal>
                                              <a:schemeClr val="accent1"/>
                                            </p:clrVal>
                                          </p:val>
                                        </p:tav>
                                        <p:tav tm="50000">
                                          <p:val>
                                            <p:clrVal>
                                              <a:schemeClr val="accent1"/>
                                            </p:clrVal>
                                          </p:val>
                                        </p:tav>
                                      </p:tavLst>
                                    </p:anim>
                                    <p:anim calcmode="fmla" valueType="clr">
                                      <p:cBhvr>
                                        <p:cTn id="25" dur="80"/>
                                        <p:tgtEl>
                                          <p:spTgt spid="10270"/>
                                        </p:tgtEl>
                                        <p:attrNameLst>
                                          <p:attrName>fillcolor</p:attrName>
                                        </p:attrNameLst>
                                      </p:cBhvr>
                                      <p:tavLst>
                                        <p:tav tm="0">
                                          <p:val>
                                            <p:clrVal>
                                              <a:schemeClr val="accent1"/>
                                            </p:clrVal>
                                          </p:val>
                                        </p:tav>
                                        <p:tav tm="50000">
                                          <p:val>
                                            <p:clrVal>
                                              <a:schemeClr val="accent1"/>
                                            </p:clrVal>
                                          </p:val>
                                        </p:tav>
                                      </p:tavLst>
                                    </p:anim>
                                    <p:set>
                                      <p:cBhvr>
                                        <p:cTn id="26" dur="80"/>
                                        <p:tgtEl>
                                          <p:spTgt spid="102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p:bldP spid="10269" grpId="0" bldLvl="0"/>
      <p:bldP spid="10270"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文本框 4"/>
          <p:cNvSpPr txBox="1"/>
          <p:nvPr/>
        </p:nvSpPr>
        <p:spPr>
          <a:xfrm>
            <a:off x="5381625" y="1965325"/>
            <a:ext cx="3379788" cy="4092575"/>
          </a:xfrm>
          <a:prstGeom prst="rect">
            <a:avLst/>
          </a:prstGeom>
          <a:noFill/>
          <a:ln w="9525">
            <a:noFill/>
          </a:ln>
        </p:spPr>
        <p:txBody>
          <a:bodyPr wrap="square" anchor="t">
            <a:spAutoFit/>
          </a:bodyPr>
          <a:p>
            <a:r>
              <a:rPr lang="zh-CN" altLang="en-US" sz="2000" b="1">
                <a:latin typeface="楷体" panose="02010609060101010101" charset="-122"/>
                <a:ea typeface="楷体" panose="02010609060101010101" charset="-122"/>
              </a:rPr>
              <a:t>武汉江河纵横、湖泊星罗棋布，</a:t>
            </a:r>
            <a:r>
              <a:rPr lang="zh-CN" altLang="en-US" sz="2000" b="1">
                <a:solidFill>
                  <a:srgbClr val="FF0000"/>
                </a:solidFill>
                <a:latin typeface="楷体" panose="02010609060101010101" charset="-122"/>
                <a:ea typeface="楷体" panose="02010609060101010101" charset="-122"/>
              </a:rPr>
              <a:t>农业</a:t>
            </a:r>
            <a:r>
              <a:rPr lang="zh-CN" altLang="en-US" sz="2000" b="1">
                <a:solidFill>
                  <a:srgbClr val="FF0000"/>
                </a:solidFill>
                <a:latin typeface="楷体" panose="02010609060101010101" charset="-122"/>
                <a:ea typeface="楷体" panose="02010609060101010101" charset="-122"/>
                <a:sym typeface="宋体" panose="02010600030101010101" pitchFamily="2" charset="-122"/>
              </a:rPr>
              <a:t>资源</a:t>
            </a:r>
            <a:r>
              <a:rPr lang="zh-CN" altLang="en-US" sz="2000" b="1">
                <a:solidFill>
                  <a:srgbClr val="FF0000"/>
                </a:solidFill>
                <a:latin typeface="楷体" panose="02010609060101010101" charset="-122"/>
                <a:ea typeface="楷体" panose="02010609060101010101" charset="-122"/>
              </a:rPr>
              <a:t>好；</a:t>
            </a:r>
            <a:r>
              <a:rPr lang="zh-CN" altLang="en-US" sz="2000" b="1">
                <a:latin typeface="楷体" panose="02010609060101010101" charset="-122"/>
                <a:ea typeface="楷体" panose="02010609060101010101" charset="-122"/>
              </a:rPr>
              <a:t>武汉有储量丰富的冶金和建筑材料，</a:t>
            </a:r>
            <a:r>
              <a:rPr lang="zh-CN" altLang="en-US" sz="2000" b="1">
                <a:solidFill>
                  <a:srgbClr val="FF0000"/>
                </a:solidFill>
                <a:latin typeface="楷体" panose="02010609060101010101" charset="-122"/>
                <a:ea typeface="楷体" panose="02010609060101010101" charset="-122"/>
                <a:sym typeface="宋体" panose="02010600030101010101" pitchFamily="2" charset="-122"/>
              </a:rPr>
              <a:t>矿产资源丰富</a:t>
            </a:r>
            <a:r>
              <a:rPr lang="zh-CN" altLang="en-US" sz="2000" b="1">
                <a:latin typeface="楷体" panose="02010609060101010101" charset="-122"/>
                <a:ea typeface="楷体" panose="02010609060101010101" charset="-122"/>
              </a:rPr>
              <a:t>；武汉素有“九省通衢”之称，是中国少有的集铁路、公路、水路、航空、邮政、电信于一体的重要</a:t>
            </a:r>
            <a:r>
              <a:rPr lang="zh-CN" altLang="en-US" sz="2000" b="1">
                <a:solidFill>
                  <a:srgbClr val="FF0000"/>
                </a:solidFill>
                <a:latin typeface="楷体" panose="02010609060101010101" charset="-122"/>
                <a:ea typeface="楷体" panose="02010609060101010101" charset="-122"/>
              </a:rPr>
              <a:t>交通枢纽</a:t>
            </a:r>
            <a:r>
              <a:rPr lang="zh-CN" altLang="en-US" sz="2000" b="1">
                <a:latin typeface="楷体" panose="02010609060101010101" charset="-122"/>
                <a:ea typeface="楷体" panose="02010609060101010101" charset="-122"/>
              </a:rPr>
              <a:t>。</a:t>
            </a:r>
            <a:r>
              <a:rPr lang="zh-CN" altLang="en-US" sz="2000" b="1">
                <a:latin typeface="楷体" panose="02010609060101010101" charset="-122"/>
                <a:ea typeface="楷体" panose="02010609060101010101" charset="-122"/>
                <a:sym typeface="宋体" panose="02010600030101010101" pitchFamily="2" charset="-122"/>
              </a:rPr>
              <a:t>武汉</a:t>
            </a:r>
            <a:r>
              <a:rPr lang="zh-CN" altLang="en-US" sz="2000" b="1">
                <a:latin typeface="楷体" panose="02010609060101010101" charset="-122"/>
                <a:ea typeface="楷体" panose="02010609060101010101" charset="-122"/>
              </a:rPr>
              <a:t>是湖北省省会，全省</a:t>
            </a:r>
            <a:r>
              <a:rPr lang="zh-CN" altLang="en-US" sz="2000" b="1">
                <a:solidFill>
                  <a:srgbClr val="FF0000"/>
                </a:solidFill>
                <a:latin typeface="楷体" panose="02010609060101010101" charset="-122"/>
                <a:ea typeface="楷体" panose="02010609060101010101" charset="-122"/>
              </a:rPr>
              <a:t>政治、经济、文化中心，</a:t>
            </a:r>
            <a:r>
              <a:rPr lang="zh-CN" altLang="en-US" sz="2000" b="1">
                <a:latin typeface="楷体" panose="02010609060101010101" charset="-122"/>
                <a:ea typeface="楷体" panose="02010609060101010101" charset="-122"/>
              </a:rPr>
              <a:t>华中地区的最大城市，武汉科技教育事业发达，是我国中部的文化教育中心。</a:t>
            </a:r>
            <a:endParaRPr lang="zh-CN" altLang="en-US" sz="2000" b="1">
              <a:latin typeface="楷体" panose="02010609060101010101" charset="-122"/>
              <a:ea typeface="楷体" panose="02010609060101010101" charset="-122"/>
            </a:endParaRPr>
          </a:p>
        </p:txBody>
      </p:sp>
      <p:pic>
        <p:nvPicPr>
          <p:cNvPr id="63491" name="图片 5"/>
          <p:cNvPicPr>
            <a:picLocks noChangeAspect="1"/>
          </p:cNvPicPr>
          <p:nvPr/>
        </p:nvPicPr>
        <p:blipFill>
          <a:blip r:embed="rId1"/>
          <a:stretch>
            <a:fillRect/>
          </a:stretch>
        </p:blipFill>
        <p:spPr>
          <a:xfrm>
            <a:off x="173038" y="1858963"/>
            <a:ext cx="5208587" cy="4198937"/>
          </a:xfrm>
          <a:prstGeom prst="rect">
            <a:avLst/>
          </a:prstGeom>
          <a:noFill/>
          <a:ln w="9525">
            <a:noFill/>
          </a:ln>
        </p:spPr>
      </p:pic>
      <p:sp>
        <p:nvSpPr>
          <p:cNvPr id="63492" name="Text Box 2"/>
          <p:cNvSpPr txBox="1"/>
          <p:nvPr/>
        </p:nvSpPr>
        <p:spPr>
          <a:xfrm>
            <a:off x="363538" y="146050"/>
            <a:ext cx="3997325" cy="646113"/>
          </a:xfrm>
          <a:prstGeom prst="rect">
            <a:avLst/>
          </a:prstGeom>
          <a:noFill/>
          <a:ln w="9525">
            <a:noFill/>
          </a:ln>
        </p:spPr>
        <p:txBody>
          <a:bodyPr wrap="square" anchor="t">
            <a:spAutoFit/>
          </a:bodyPr>
          <a:p>
            <a:pPr eaLnBrk="0" hangingPunct="0"/>
            <a:r>
              <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rPr>
              <a:t>探究活动</a:t>
            </a:r>
            <a:r>
              <a:rPr lang="en-US" altLang="zh-CN" sz="3600" b="1" dirty="0">
                <a:solidFill>
                  <a:srgbClr val="FF0000"/>
                </a:solidFill>
                <a:latin typeface="Arial" panose="020B0604020202020204" pitchFamily="34" charset="0"/>
                <a:ea typeface="宋体" panose="02010600030101010101" pitchFamily="2" charset="-122"/>
                <a:sym typeface="Calibri" panose="020F0502020204030204" pitchFamily="34" charset="0"/>
              </a:rPr>
              <a:t>P27:</a:t>
            </a:r>
            <a:endPar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63493" name="文本框 2923521"/>
          <p:cNvSpPr txBox="1"/>
          <p:nvPr/>
        </p:nvSpPr>
        <p:spPr>
          <a:xfrm>
            <a:off x="457200" y="942975"/>
            <a:ext cx="8304213" cy="830263"/>
          </a:xfrm>
          <a:prstGeom prst="rect">
            <a:avLst/>
          </a:prstGeom>
          <a:noFill/>
          <a:ln w="9525">
            <a:noFill/>
          </a:ln>
        </p:spPr>
        <p:txBody>
          <a:bodyPr wrap="square" anchor="t">
            <a:spAutoFit/>
          </a:bodyPr>
          <a:p>
            <a:r>
              <a:rPr lang="en-US" altLang="zh-CN" sz="2400" dirty="0">
                <a:latin typeface="楷体" panose="02010609060101010101" charset="-122"/>
                <a:ea typeface="楷体" panose="02010609060101010101" charset="-122"/>
              </a:rPr>
              <a:t>3.</a:t>
            </a:r>
            <a:r>
              <a:rPr lang="zh-CN" altLang="en-US" sz="2400" dirty="0">
                <a:latin typeface="楷体" panose="02010609060101010101" charset="-122"/>
                <a:ea typeface="楷体" panose="02010609060101010101" charset="-122"/>
              </a:rPr>
              <a:t>结合教材</a:t>
            </a:r>
            <a:r>
              <a:rPr lang="en-US" altLang="zh-CN" sz="2400" dirty="0">
                <a:latin typeface="楷体" panose="02010609060101010101" charset="-122"/>
                <a:ea typeface="楷体" panose="02010609060101010101" charset="-122"/>
              </a:rPr>
              <a:t>P27“武汉</a:t>
            </a:r>
            <a:r>
              <a:rPr lang="zh-CN" altLang="en-US" sz="2400" dirty="0">
                <a:latin typeface="楷体" panose="02010609060101010101" charset="-122"/>
                <a:ea typeface="楷体" panose="02010609060101010101" charset="-122"/>
              </a:rPr>
              <a:t>地理位置示意”说一说武汉市的形成和发展与经济地理区位有哪些关系？</a:t>
            </a:r>
            <a:endParaRPr lang="zh-CN" altLang="en-US" sz="2400" dirty="0">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77800" y="1698625"/>
            <a:ext cx="8642350" cy="3048000"/>
            <a:chOff x="0" y="0"/>
            <a:chExt cx="8642730" cy="3049587"/>
          </a:xfrm>
        </p:grpSpPr>
        <p:sp>
          <p:nvSpPr>
            <p:cNvPr id="64514" name="矩形 4"/>
            <p:cNvSpPr/>
            <p:nvPr/>
          </p:nvSpPr>
          <p:spPr>
            <a:xfrm>
              <a:off x="4033837" y="2017712"/>
              <a:ext cx="3095625" cy="360363"/>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15" name="矩形 5"/>
            <p:cNvSpPr/>
            <p:nvPr/>
          </p:nvSpPr>
          <p:spPr>
            <a:xfrm>
              <a:off x="4033837" y="1370012"/>
              <a:ext cx="3382963" cy="360363"/>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16" name="矩形 6"/>
            <p:cNvSpPr/>
            <p:nvPr/>
          </p:nvSpPr>
          <p:spPr>
            <a:xfrm>
              <a:off x="4033837" y="722312"/>
              <a:ext cx="2879725" cy="358775"/>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17" name="矩形 7"/>
            <p:cNvSpPr/>
            <p:nvPr/>
          </p:nvSpPr>
          <p:spPr>
            <a:xfrm>
              <a:off x="4033837" y="73025"/>
              <a:ext cx="2879725" cy="433387"/>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18" name="矩形 8"/>
            <p:cNvSpPr/>
            <p:nvPr/>
          </p:nvSpPr>
          <p:spPr>
            <a:xfrm>
              <a:off x="71437" y="2665412"/>
              <a:ext cx="3744913" cy="360363"/>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19" name="矩形 9"/>
            <p:cNvSpPr/>
            <p:nvPr/>
          </p:nvSpPr>
          <p:spPr>
            <a:xfrm>
              <a:off x="71437" y="2017712"/>
              <a:ext cx="3097213" cy="360363"/>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20" name="矩形 10"/>
            <p:cNvSpPr/>
            <p:nvPr/>
          </p:nvSpPr>
          <p:spPr>
            <a:xfrm>
              <a:off x="71437" y="1370012"/>
              <a:ext cx="2232025" cy="360363"/>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21" name="矩形 11"/>
            <p:cNvSpPr/>
            <p:nvPr/>
          </p:nvSpPr>
          <p:spPr>
            <a:xfrm>
              <a:off x="71437" y="722312"/>
              <a:ext cx="3168650" cy="358775"/>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22" name="矩形 12"/>
            <p:cNvSpPr/>
            <p:nvPr/>
          </p:nvSpPr>
          <p:spPr>
            <a:xfrm>
              <a:off x="69850" y="73025"/>
              <a:ext cx="1944687" cy="360362"/>
            </a:xfrm>
            <a:prstGeom prst="rect">
              <a:avLst/>
            </a:prstGeom>
            <a:solidFill>
              <a:srgbClr val="FFFFFF"/>
            </a:solidFill>
            <a:ln w="25400" cap="flat" cmpd="sng">
              <a:solidFill>
                <a:srgbClr val="000000"/>
              </a:solidFill>
              <a:prstDash val="solid"/>
              <a:miter/>
              <a:headEnd type="none" w="med" len="med"/>
              <a:tailEnd type="none" w="med" len="med"/>
            </a:ln>
          </p:spPr>
          <p:txBody>
            <a:bodyPr wrap="none" anchor="ctr"/>
            <a:p>
              <a:endParaRPr lang="zh-CN" altLang="zh-CN"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4523" name="直线 33"/>
            <p:cNvSpPr/>
            <p:nvPr/>
          </p:nvSpPr>
          <p:spPr>
            <a:xfrm flipV="1">
              <a:off x="7129463" y="1585912"/>
              <a:ext cx="1152525" cy="576263"/>
            </a:xfrm>
            <a:prstGeom prst="line">
              <a:avLst/>
            </a:prstGeom>
            <a:ln w="25400" cap="flat" cmpd="sng">
              <a:solidFill>
                <a:srgbClr val="000000"/>
              </a:solidFill>
              <a:prstDash val="solid"/>
              <a:round/>
              <a:headEnd type="none" w="med" len="med"/>
              <a:tailEnd type="triangle" w="med" len="med"/>
            </a:ln>
          </p:spPr>
        </p:sp>
        <p:sp>
          <p:nvSpPr>
            <p:cNvPr id="64524" name="矩形 14"/>
            <p:cNvSpPr/>
            <p:nvPr/>
          </p:nvSpPr>
          <p:spPr>
            <a:xfrm>
              <a:off x="38100" y="0"/>
              <a:ext cx="2230438"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人口密集地区</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25" name="矩形 15"/>
            <p:cNvSpPr/>
            <p:nvPr/>
          </p:nvSpPr>
          <p:spPr>
            <a:xfrm>
              <a:off x="0" y="647700"/>
              <a:ext cx="3492500"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800080"/>
                  </a:solidFill>
                  <a:latin typeface="Arial" panose="020B0604020202020204" pitchFamily="34" charset="0"/>
                  <a:ea typeface="宋体" panose="02010600030101010101" pitchFamily="2" charset="-122"/>
                  <a:sym typeface="Arial" panose="020B0604020202020204" pitchFamily="34" charset="0"/>
                </a:rPr>
                <a:t>沿河、沿湖、沿海地区</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26" name="矩形 16"/>
            <p:cNvSpPr/>
            <p:nvPr/>
          </p:nvSpPr>
          <p:spPr>
            <a:xfrm>
              <a:off x="34925" y="1296987"/>
              <a:ext cx="2592388"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CC0000"/>
                  </a:solidFill>
                  <a:latin typeface="Arial" panose="020B0604020202020204" pitchFamily="34" charset="0"/>
                  <a:ea typeface="宋体" panose="02010600030101010101" pitchFamily="2" charset="-122"/>
                  <a:sym typeface="Arial" panose="020B0604020202020204" pitchFamily="34" charset="0"/>
                </a:rPr>
                <a:t>交通运输枢纽处</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27" name="矩形 17"/>
            <p:cNvSpPr/>
            <p:nvPr/>
          </p:nvSpPr>
          <p:spPr>
            <a:xfrm>
              <a:off x="44450" y="1944687"/>
              <a:ext cx="3375025"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800080"/>
                  </a:solidFill>
                  <a:latin typeface="Arial" panose="020B0604020202020204" pitchFamily="34" charset="0"/>
                  <a:ea typeface="宋体" panose="02010600030101010101" pitchFamily="2" charset="-122"/>
                  <a:sym typeface="Arial" panose="020B0604020202020204" pitchFamily="34" charset="0"/>
                </a:rPr>
                <a:t>商品集散地和边境口岸</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28" name="矩形 18"/>
            <p:cNvSpPr/>
            <p:nvPr/>
          </p:nvSpPr>
          <p:spPr>
            <a:xfrm>
              <a:off x="34925" y="2592387"/>
              <a:ext cx="3998913"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800080"/>
                  </a:solidFill>
                  <a:latin typeface="Arial" panose="020B0604020202020204" pitchFamily="34" charset="0"/>
                  <a:ea typeface="宋体" panose="02010600030101010101" pitchFamily="2" charset="-122"/>
                  <a:sym typeface="Arial" panose="020B0604020202020204" pitchFamily="34" charset="0"/>
                </a:rPr>
                <a:t>历史文化胜地、著名旅游地</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29" name="矩形 19"/>
            <p:cNvSpPr/>
            <p:nvPr/>
          </p:nvSpPr>
          <p:spPr>
            <a:xfrm>
              <a:off x="4033838" y="49212"/>
              <a:ext cx="3311525"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人口流动，贸易频繁</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0" name="矩形 20"/>
            <p:cNvSpPr/>
            <p:nvPr/>
          </p:nvSpPr>
          <p:spPr>
            <a:xfrm>
              <a:off x="3986213" y="649287"/>
              <a:ext cx="3287712"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城市供水和交通便利</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1" name="矩形 21"/>
            <p:cNvSpPr/>
            <p:nvPr/>
          </p:nvSpPr>
          <p:spPr>
            <a:xfrm>
              <a:off x="3960813" y="1298575"/>
              <a:ext cx="3673475"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交通便利，便于客货集散</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2" name="矩形 22"/>
            <p:cNvSpPr/>
            <p:nvPr/>
          </p:nvSpPr>
          <p:spPr>
            <a:xfrm>
              <a:off x="3960813" y="1946275"/>
              <a:ext cx="3744912"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人员流动多，贸易频繁</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3" name="矩形 23"/>
            <p:cNvSpPr/>
            <p:nvPr/>
          </p:nvSpPr>
          <p:spPr>
            <a:xfrm>
              <a:off x="4113130" y="2592387"/>
              <a:ext cx="4032250" cy="457200"/>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旅游产业发达，流动人口多</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4" name="文本框 24"/>
            <p:cNvSpPr/>
            <p:nvPr/>
          </p:nvSpPr>
          <p:spPr>
            <a:xfrm>
              <a:off x="8072496" y="396875"/>
              <a:ext cx="570234" cy="2309526"/>
            </a:xfrm>
            <a:prstGeom prst="rect">
              <a:avLst/>
            </a:prstGeom>
            <a:solidFill>
              <a:srgbClr val="FFFFFF"/>
            </a:solidFill>
            <a:ln w="25400" cap="flat" cmpd="sng">
              <a:solidFill>
                <a:srgbClr val="000000"/>
              </a:solidFill>
              <a:prstDash val="solid"/>
              <a:miter/>
              <a:headEnd type="none" w="med" len="med"/>
              <a:tailEnd type="none" w="med" len="med"/>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城市布局密集</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4535" name="直线 25"/>
            <p:cNvSpPr/>
            <p:nvPr/>
          </p:nvSpPr>
          <p:spPr>
            <a:xfrm>
              <a:off x="2051050" y="215900"/>
              <a:ext cx="1871662" cy="1"/>
            </a:xfrm>
            <a:prstGeom prst="line">
              <a:avLst/>
            </a:prstGeom>
            <a:ln w="25400" cap="flat" cmpd="sng">
              <a:solidFill>
                <a:srgbClr val="000000"/>
              </a:solidFill>
              <a:prstDash val="solid"/>
              <a:round/>
              <a:headEnd type="none" w="med" len="med"/>
              <a:tailEnd type="triangle" w="med" len="med"/>
            </a:ln>
          </p:spPr>
        </p:sp>
        <p:sp>
          <p:nvSpPr>
            <p:cNvPr id="64536" name="直线 26"/>
            <p:cNvSpPr/>
            <p:nvPr/>
          </p:nvSpPr>
          <p:spPr>
            <a:xfrm>
              <a:off x="3276600" y="863600"/>
              <a:ext cx="646112" cy="1"/>
            </a:xfrm>
            <a:prstGeom prst="line">
              <a:avLst/>
            </a:prstGeom>
            <a:ln w="25400" cap="flat" cmpd="sng">
              <a:solidFill>
                <a:srgbClr val="000000"/>
              </a:solidFill>
              <a:prstDash val="solid"/>
              <a:round/>
              <a:headEnd type="none" w="med" len="med"/>
              <a:tailEnd type="triangle" w="med" len="med"/>
            </a:ln>
          </p:spPr>
        </p:sp>
        <p:sp>
          <p:nvSpPr>
            <p:cNvPr id="64537" name="直线 27"/>
            <p:cNvSpPr/>
            <p:nvPr/>
          </p:nvSpPr>
          <p:spPr>
            <a:xfrm>
              <a:off x="2339975" y="1584325"/>
              <a:ext cx="1582737" cy="1"/>
            </a:xfrm>
            <a:prstGeom prst="line">
              <a:avLst/>
            </a:prstGeom>
            <a:ln w="25400" cap="flat" cmpd="sng">
              <a:solidFill>
                <a:srgbClr val="000000"/>
              </a:solidFill>
              <a:prstDash val="solid"/>
              <a:round/>
              <a:headEnd type="none" w="med" len="med"/>
              <a:tailEnd type="triangle" w="med" len="med"/>
            </a:ln>
          </p:spPr>
        </p:sp>
        <p:sp>
          <p:nvSpPr>
            <p:cNvPr id="64538" name="直线 28"/>
            <p:cNvSpPr/>
            <p:nvPr/>
          </p:nvSpPr>
          <p:spPr>
            <a:xfrm>
              <a:off x="3203575" y="2232025"/>
              <a:ext cx="719137" cy="1"/>
            </a:xfrm>
            <a:prstGeom prst="line">
              <a:avLst/>
            </a:prstGeom>
            <a:ln w="25400" cap="flat" cmpd="sng">
              <a:solidFill>
                <a:srgbClr val="000000"/>
              </a:solidFill>
              <a:prstDash val="solid"/>
              <a:round/>
              <a:headEnd type="none" w="med" len="med"/>
              <a:tailEnd type="triangle" w="med" len="med"/>
            </a:ln>
          </p:spPr>
        </p:sp>
        <p:sp>
          <p:nvSpPr>
            <p:cNvPr id="64539" name="直线 29"/>
            <p:cNvSpPr/>
            <p:nvPr/>
          </p:nvSpPr>
          <p:spPr>
            <a:xfrm>
              <a:off x="3851275" y="2808287"/>
              <a:ext cx="144462" cy="1"/>
            </a:xfrm>
            <a:prstGeom prst="line">
              <a:avLst/>
            </a:prstGeom>
            <a:ln w="25400" cap="flat" cmpd="sng">
              <a:solidFill>
                <a:srgbClr val="000000"/>
              </a:solidFill>
              <a:prstDash val="solid"/>
              <a:round/>
              <a:headEnd type="none" w="med" len="med"/>
              <a:tailEnd type="triangle" w="med" len="med"/>
            </a:ln>
          </p:spPr>
        </p:sp>
        <p:sp>
          <p:nvSpPr>
            <p:cNvPr id="64540" name="直线 30"/>
            <p:cNvSpPr/>
            <p:nvPr/>
          </p:nvSpPr>
          <p:spPr>
            <a:xfrm>
              <a:off x="7416801" y="1514475"/>
              <a:ext cx="865187" cy="1"/>
            </a:xfrm>
            <a:prstGeom prst="line">
              <a:avLst/>
            </a:prstGeom>
            <a:ln w="25400" cap="flat" cmpd="sng">
              <a:solidFill>
                <a:srgbClr val="000000"/>
              </a:solidFill>
              <a:prstDash val="solid"/>
              <a:round/>
              <a:headEnd type="none" w="med" len="med"/>
              <a:tailEnd type="triangle" w="med" len="med"/>
            </a:ln>
          </p:spPr>
        </p:sp>
        <p:sp>
          <p:nvSpPr>
            <p:cNvPr id="64541" name="直线 31"/>
            <p:cNvSpPr/>
            <p:nvPr/>
          </p:nvSpPr>
          <p:spPr>
            <a:xfrm>
              <a:off x="6913563" y="793750"/>
              <a:ext cx="1368425" cy="576262"/>
            </a:xfrm>
            <a:prstGeom prst="line">
              <a:avLst/>
            </a:prstGeom>
            <a:ln w="25400" cap="flat" cmpd="sng">
              <a:solidFill>
                <a:srgbClr val="000000"/>
              </a:solidFill>
              <a:prstDash val="solid"/>
              <a:round/>
              <a:headEnd type="none" w="med" len="med"/>
              <a:tailEnd type="triangle" w="med" len="med"/>
            </a:ln>
          </p:spPr>
        </p:sp>
        <p:sp>
          <p:nvSpPr>
            <p:cNvPr id="64542" name="直线 32"/>
            <p:cNvSpPr/>
            <p:nvPr/>
          </p:nvSpPr>
          <p:spPr>
            <a:xfrm>
              <a:off x="6913563" y="217487"/>
              <a:ext cx="1368425" cy="1009650"/>
            </a:xfrm>
            <a:prstGeom prst="line">
              <a:avLst/>
            </a:prstGeom>
            <a:ln w="25400" cap="flat" cmpd="sng">
              <a:solidFill>
                <a:srgbClr val="000000"/>
              </a:solidFill>
              <a:prstDash val="solid"/>
              <a:round/>
              <a:headEnd type="none" w="med" len="med"/>
              <a:tailEnd type="triangle" w="med" len="med"/>
            </a:ln>
          </p:spPr>
        </p:sp>
        <p:sp>
          <p:nvSpPr>
            <p:cNvPr id="64543" name="直线 34"/>
            <p:cNvSpPr/>
            <p:nvPr/>
          </p:nvSpPr>
          <p:spPr>
            <a:xfrm flipV="1">
              <a:off x="7777163" y="1730375"/>
              <a:ext cx="504825" cy="1079500"/>
            </a:xfrm>
            <a:prstGeom prst="line">
              <a:avLst/>
            </a:prstGeom>
            <a:ln w="25400" cap="flat" cmpd="sng">
              <a:solidFill>
                <a:srgbClr val="000000"/>
              </a:solidFill>
              <a:prstDash val="solid"/>
              <a:round/>
              <a:headEnd type="none" w="med" len="med"/>
              <a:tailEnd type="triangle" w="med" len="med"/>
            </a:ln>
          </p:spPr>
        </p:sp>
      </p:grpSp>
      <p:sp>
        <p:nvSpPr>
          <p:cNvPr id="64544" name="矩形 37"/>
          <p:cNvSpPr/>
          <p:nvPr/>
        </p:nvSpPr>
        <p:spPr>
          <a:xfrm>
            <a:off x="568325" y="404813"/>
            <a:ext cx="6610350" cy="584200"/>
          </a:xfrm>
          <a:prstGeom prst="rect">
            <a:avLst/>
          </a:prstGeom>
          <a:noFill/>
          <a:ln w="9525">
            <a:noFill/>
          </a:ln>
        </p:spPr>
        <p:txBody>
          <a:bodyPr wrap="none" anchor="t">
            <a:spAutoFit/>
          </a:bodyPr>
          <a:p>
            <a:r>
              <a:rPr lang="en-US" altLang="zh-CN" sz="3200" b="1" dirty="0">
                <a:solidFill>
                  <a:srgbClr val="000000"/>
                </a:solidFill>
                <a:latin typeface="Calibri" panose="020F0502020204030204" pitchFamily="34" charset="0"/>
                <a:ea typeface="宋体" panose="02010600030101010101" pitchFamily="2" charset="-122"/>
                <a:sym typeface="Calibri" panose="020F0502020204030204" pitchFamily="34" charset="0"/>
              </a:rPr>
              <a:t>4. </a:t>
            </a:r>
            <a:r>
              <a:rPr lang="zh-CN" altLang="en-US" sz="3200" b="1" dirty="0">
                <a:solidFill>
                  <a:srgbClr val="000000"/>
                </a:solidFill>
                <a:latin typeface="Calibri" panose="020F0502020204030204" pitchFamily="34" charset="0"/>
                <a:ea typeface="宋体" panose="02010600030101010101" pitchFamily="2" charset="-122"/>
                <a:sym typeface="宋体" panose="02010600030101010101" pitchFamily="2" charset="-122"/>
              </a:rPr>
              <a:t>城镇空间布局特点</a:t>
            </a:r>
            <a:r>
              <a:rPr lang="zh-CN" altLang="en-US" sz="2400" b="1" dirty="0">
                <a:solidFill>
                  <a:srgbClr val="0000FF"/>
                </a:solidFill>
                <a:latin typeface="Calibri" panose="020F0502020204030204" pitchFamily="34" charset="0"/>
                <a:ea typeface="宋体" panose="02010600030101010101" pitchFamily="2" charset="-122"/>
                <a:sym typeface="宋体" panose="02010600030101010101" pitchFamily="2" charset="-122"/>
              </a:rPr>
              <a:t>（城市分布有五多）</a:t>
            </a:r>
            <a:endParaRPr lang="zh-CN" altLang="en-US" sz="2400" b="1"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3"/>
          <p:cNvSpPr/>
          <p:nvPr/>
        </p:nvSpPr>
        <p:spPr>
          <a:xfrm>
            <a:off x="323850" y="609600"/>
            <a:ext cx="3416300" cy="522288"/>
          </a:xfrm>
          <a:prstGeom prst="rect">
            <a:avLst/>
          </a:prstGeom>
          <a:noFill/>
          <a:ln w="9525">
            <a:noFill/>
          </a:ln>
        </p:spPr>
        <p:txBody>
          <a:bodyPr wrap="none" anchor="t">
            <a:spAutoFit/>
          </a:bodyPr>
          <a:p>
            <a:r>
              <a:rPr lang="en-US" altLang="zh-CN" sz="2800" b="1" dirty="0">
                <a:solidFill>
                  <a:srgbClr val="FF0000"/>
                </a:solidFill>
                <a:latin typeface="Arial" panose="020B0604020202020204" pitchFamily="34" charset="0"/>
                <a:ea typeface="华文中宋" pitchFamily="2" charset="-122"/>
                <a:sym typeface="Arial" panose="020B0604020202020204" pitchFamily="34" charset="0"/>
              </a:rPr>
              <a:t>【</a:t>
            </a:r>
            <a:r>
              <a:rPr lang="zh-CN" altLang="en-US" sz="2800" b="1" dirty="0">
                <a:solidFill>
                  <a:srgbClr val="FF0000"/>
                </a:solidFill>
                <a:latin typeface="Arial" panose="020B0604020202020204" pitchFamily="34" charset="0"/>
                <a:ea typeface="华文中宋" pitchFamily="2" charset="-122"/>
                <a:sym typeface="Arial" panose="020B0604020202020204" pitchFamily="34" charset="0"/>
              </a:rPr>
              <a:t>城市区位的选择</a:t>
            </a:r>
            <a:r>
              <a:rPr lang="en-US" altLang="zh-CN" sz="2800" b="1" dirty="0">
                <a:solidFill>
                  <a:srgbClr val="FF0000"/>
                </a:solidFill>
                <a:latin typeface="Arial" panose="020B0604020202020204" pitchFamily="34" charset="0"/>
                <a:ea typeface="华文中宋" pitchFamily="2" charset="-122"/>
                <a:sym typeface="Arial" panose="020B0604020202020204" pitchFamily="34" charset="0"/>
              </a:rPr>
              <a:t>】</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11267" name="Text Box 4"/>
          <p:cNvSpPr/>
          <p:nvPr/>
        </p:nvSpPr>
        <p:spPr>
          <a:xfrm>
            <a:off x="0" y="1412875"/>
            <a:ext cx="4211638" cy="3508375"/>
          </a:xfrm>
          <a:prstGeom prst="rect">
            <a:avLst/>
          </a:prstGeom>
          <a:noFill/>
          <a:ln w="9525">
            <a:noFill/>
          </a:ln>
        </p:spPr>
        <p:txBody>
          <a:bodyPr anchor="t">
            <a:spAutoFit/>
          </a:bodyPr>
          <a:p>
            <a:r>
              <a:rPr lang="en-US" altLang="zh-CN"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        </a:t>
            </a:r>
            <a:r>
              <a:rPr lang="zh-CN" altLang="en-US"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城市区位</a:t>
            </a:r>
            <a:r>
              <a:rPr lang="zh-CN" altLang="en-US" sz="2800" b="1" dirty="0">
                <a:solidFill>
                  <a:srgbClr val="FF0000"/>
                </a:solidFill>
                <a:latin typeface="Times New Roman" panose="02020603050405020304" pitchFamily="18" charset="0"/>
                <a:ea typeface="楷体_GB2312" panose="02010609030101010101" pitchFamily="49" charset="-122"/>
                <a:sym typeface="Times New Roman" panose="02020603050405020304" pitchFamily="18" charset="0"/>
              </a:rPr>
              <a:t>分析</a:t>
            </a:r>
            <a:r>
              <a:rPr lang="zh-CN" altLang="en-US"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是从</a:t>
            </a:r>
            <a:r>
              <a:rPr lang="zh-CN" altLang="en-US" sz="2800" b="1" dirty="0">
                <a:solidFill>
                  <a:srgbClr val="FF0000"/>
                </a:solidFill>
                <a:latin typeface="Times New Roman" panose="02020603050405020304" pitchFamily="18" charset="0"/>
                <a:ea typeface="楷体_GB2312" panose="02010609030101010101" pitchFamily="49" charset="-122"/>
                <a:sym typeface="Times New Roman" panose="02020603050405020304" pitchFamily="18" charset="0"/>
              </a:rPr>
              <a:t>宏观</a:t>
            </a:r>
            <a:r>
              <a:rPr lang="zh-CN" altLang="en-US"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的角度看自然、经济、政治文化等因素对城市的影响，城市区位的</a:t>
            </a:r>
            <a:r>
              <a:rPr lang="zh-CN" altLang="en-US" sz="2800" b="1" dirty="0">
                <a:solidFill>
                  <a:srgbClr val="FF0000"/>
                </a:solidFill>
                <a:latin typeface="Times New Roman" panose="02020603050405020304" pitchFamily="18" charset="0"/>
                <a:ea typeface="楷体_GB2312" panose="02010609030101010101" pitchFamily="49" charset="-122"/>
                <a:sym typeface="Times New Roman" panose="02020603050405020304" pitchFamily="18" charset="0"/>
              </a:rPr>
              <a:t>选择</a:t>
            </a:r>
            <a:r>
              <a:rPr lang="zh-CN" altLang="en-US"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则是从</a:t>
            </a:r>
            <a:r>
              <a:rPr lang="zh-CN" altLang="en-US" sz="2800" b="1" dirty="0">
                <a:solidFill>
                  <a:srgbClr val="FF0000"/>
                </a:solidFill>
                <a:latin typeface="Times New Roman" panose="02020603050405020304" pitchFamily="18" charset="0"/>
                <a:ea typeface="楷体_GB2312" panose="02010609030101010101" pitchFamily="49" charset="-122"/>
                <a:sym typeface="Times New Roman" panose="02020603050405020304" pitchFamily="18" charset="0"/>
              </a:rPr>
              <a:t>微观</a:t>
            </a:r>
            <a:r>
              <a:rPr lang="zh-CN" altLang="en-US" sz="28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的角度探讨城市选址的问题，要把城市区位的这两方面加以区分和衔接。</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11268" name="Rectangle 5"/>
          <p:cNvSpPr/>
          <p:nvPr/>
        </p:nvSpPr>
        <p:spPr>
          <a:xfrm>
            <a:off x="258763" y="5300663"/>
            <a:ext cx="3694112" cy="461962"/>
          </a:xfrm>
          <a:prstGeom prst="rect">
            <a:avLst/>
          </a:prstGeom>
          <a:noFill/>
          <a:ln w="28575" cap="flat" cmpd="sng">
            <a:solidFill>
              <a:srgbClr val="FF0000"/>
            </a:solidFill>
            <a:prstDash val="solid"/>
            <a:miter/>
            <a:headEnd type="none" w="med" len="med"/>
            <a:tailEnd type="none" w="med" len="med"/>
          </a:ln>
        </p:spPr>
        <p:txBody>
          <a:bodyPr anchor="t">
            <a:spAutoFit/>
          </a:bodyPr>
          <a:p>
            <a:r>
              <a:rPr lang="zh-CN" altLang="en-US" sz="2400" b="1" dirty="0">
                <a:solidFill>
                  <a:srgbClr val="0000FF"/>
                </a:solidFill>
                <a:latin typeface="Times New Roman" panose="02020603050405020304" pitchFamily="18" charset="0"/>
                <a:ea typeface="楷体_GB2312" panose="02010609030101010101" pitchFamily="49" charset="-122"/>
                <a:sym typeface="Times New Roman" panose="02020603050405020304" pitchFamily="18" charset="0"/>
              </a:rPr>
              <a:t>比较影响城市选址的因素</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grpSp>
        <p:nvGrpSpPr>
          <p:cNvPr id="65540" name="组合 2"/>
          <p:cNvGrpSpPr/>
          <p:nvPr/>
        </p:nvGrpSpPr>
        <p:grpSpPr>
          <a:xfrm>
            <a:off x="4211638" y="144463"/>
            <a:ext cx="4873625" cy="6669087"/>
            <a:chOff x="6633" y="228"/>
            <a:chExt cx="7674" cy="10502"/>
          </a:xfrm>
        </p:grpSpPr>
        <p:pic>
          <p:nvPicPr>
            <p:cNvPr id="65541" name="Picture 6"/>
            <p:cNvPicPr>
              <a:picLocks noChangeAspect="1"/>
            </p:cNvPicPr>
            <p:nvPr/>
          </p:nvPicPr>
          <p:blipFill>
            <a:blip r:embed="rId1">
              <a:lum bright="-41995" contrast="90000"/>
            </a:blip>
            <a:stretch>
              <a:fillRect/>
            </a:stretch>
          </p:blipFill>
          <p:spPr>
            <a:xfrm>
              <a:off x="6632" y="227"/>
              <a:ext cx="7675" cy="10502"/>
            </a:xfrm>
            <a:prstGeom prst="rect">
              <a:avLst/>
            </a:prstGeom>
            <a:noFill/>
            <a:ln w="9525">
              <a:noFill/>
            </a:ln>
          </p:spPr>
        </p:pic>
        <p:cxnSp>
          <p:nvCxnSpPr>
            <p:cNvPr id="2" name="直接连接符 1"/>
            <p:cNvCxnSpPr/>
            <p:nvPr/>
          </p:nvCxnSpPr>
          <p:spPr>
            <a:xfrm>
              <a:off x="6746" y="9482"/>
              <a:ext cx="908" cy="0"/>
            </a:xfrm>
            <a:prstGeom prst="line">
              <a:avLst/>
            </a:prstGeom>
            <a:ln w="34925" cmpd="sng">
              <a:solidFill>
                <a:srgbClr val="FF3300"/>
              </a:solidFill>
              <a:prstDash val="solid"/>
            </a:ln>
          </p:spPr>
          <p:style>
            <a:lnRef idx="3">
              <a:schemeClr val="accent6"/>
            </a:lnRef>
            <a:fillRef idx="0">
              <a:schemeClr val="accent6"/>
            </a:fillRef>
            <a:effectRef idx="2">
              <a:schemeClr val="accent6"/>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filter="wipe(left)">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filter="wipe(left)">
                                      <p:cBhvr>
                                        <p:cTn id="12" dur="500"/>
                                        <p:tgtEl>
                                          <p:spTgt spid="112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8"/>
                                        </p:tgtEl>
                                        <p:attrNameLst>
                                          <p:attrName>style.visibility</p:attrName>
                                        </p:attrNameLst>
                                      </p:cBhvr>
                                      <p:to>
                                        <p:strVal val="visible"/>
                                      </p:to>
                                    </p:set>
                                    <p:animEffect filter="wipe(left)">
                                      <p:cBhvr>
                                        <p:cTn id="1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p:bldP spid="11267" grpId="0" bldLvl="0"/>
      <p:bldP spid="1126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01" name="Text Box 9"/>
          <p:cNvSpPr txBox="1">
            <a:spLocks noChangeArrowheads="1"/>
          </p:cNvSpPr>
          <p:nvPr/>
        </p:nvSpPr>
        <p:spPr bwMode="auto">
          <a:xfrm>
            <a:off x="36513" y="4445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a:buClrTx/>
              <a:buSzTx/>
              <a:defRPr/>
            </a:pPr>
            <a:r>
              <a:rPr kumimoji="0" lang="en-US" altLang="zh-CN" sz="2800" b="1" kern="1200" cap="none" spc="0" normalizeH="0" baseline="0" noProof="0" dirty="0">
                <a:solidFill>
                  <a:srgbClr val="FF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sym typeface="+mn-ea"/>
              </a:rPr>
              <a:t>P28</a:t>
            </a:r>
            <a:r>
              <a:rPr kumimoji="0" lang="zh-CN" altLang="en-US" sz="2800" b="1" kern="1200" cap="none" spc="0" normalizeH="0" baseline="0" noProof="0" dirty="0">
                <a:solidFill>
                  <a:srgbClr val="FF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sym typeface="+mn-ea"/>
              </a:rPr>
              <a:t>活动：</a:t>
            </a:r>
            <a:r>
              <a:rPr kumimoji="0" lang="zh-CN" altLang="en-US" sz="2800" b="1" kern="1200" cap="none" spc="0" normalizeH="0" baseline="0" noProof="0" dirty="0">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sym typeface="+mn-ea"/>
              </a:rPr>
              <a:t>查阅世界地图，综合分析以下城市的地理区位。</a:t>
            </a:r>
            <a:endParaRPr kumimoji="0" lang="zh-CN" altLang="en-US" sz="2800" b="1" kern="1200" cap="none" spc="0" normalizeH="0" baseline="0" noProof="0" dirty="0">
              <a:solidFill>
                <a:srgbClr val="CC0000"/>
              </a:solidFill>
              <a:effectLst>
                <a:outerShdw blurRad="38100" dist="38100" dir="2700000" algn="tl">
                  <a:srgbClr val="000000"/>
                </a:outerShdw>
              </a:effectLst>
              <a:latin typeface="黑体" panose="02010609060101010101" pitchFamily="49" charset="-122"/>
              <a:ea typeface="黑体" panose="02010609060101010101" pitchFamily="49" charset="-122"/>
              <a:cs typeface="+mn-cs"/>
              <a:sym typeface="+mn-ea"/>
            </a:endParaRPr>
          </a:p>
        </p:txBody>
      </p:sp>
      <p:graphicFrame>
        <p:nvGraphicFramePr>
          <p:cNvPr id="8378" name="Group 186"/>
          <p:cNvGraphicFramePr>
            <a:graphicFrameLocks noGrp="1"/>
          </p:cNvGraphicFramePr>
          <p:nvPr/>
        </p:nvGraphicFramePr>
        <p:xfrm>
          <a:off x="179388" y="692150"/>
          <a:ext cx="8785225" cy="5589588"/>
        </p:xfrm>
        <a:graphic>
          <a:graphicData uri="http://schemas.openxmlformats.org/drawingml/2006/table">
            <a:tbl>
              <a:tblPr/>
              <a:tblGrid>
                <a:gridCol w="431800"/>
                <a:gridCol w="792162"/>
                <a:gridCol w="1944688"/>
                <a:gridCol w="2160587"/>
                <a:gridCol w="1943100"/>
                <a:gridCol w="1512888"/>
              </a:tblGrid>
              <a:tr h="180975">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城市区位</a:t>
                      </a:r>
                      <a:endParaRPr kumimoji="0" lang="zh-CN" altLang="en-US" sz="2000" b="1" i="0" u="none" strike="noStrike" cap="none" normalizeH="0" baseline="0" dirty="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莫斯科</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纽约</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东京</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开罗</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2775">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自然地理区位</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地形</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dirty="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气候</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3900">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河流</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8888">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经济地理区位</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政治</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交通</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其它</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337" name="Text Box 145"/>
          <p:cNvSpPr txBox="1">
            <a:spLocks noChangeArrowheads="1"/>
          </p:cNvSpPr>
          <p:nvPr/>
        </p:nvSpPr>
        <p:spPr bwMode="auto">
          <a:xfrm>
            <a:off x="4911725" y="65754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R="0" defTabSz="914400">
              <a:buClrTx/>
              <a:buSzTx/>
              <a:defRPr/>
            </a:pPr>
            <a:endParaRPr kumimoji="0" lang="zh-CN" altLang="zh-CN" b="1" kern="1200" cap="none" spc="0" normalizeH="0" baseline="0" noProof="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cs typeface="+mn-cs"/>
            </a:endParaRPr>
          </a:p>
        </p:txBody>
      </p:sp>
      <p:sp>
        <p:nvSpPr>
          <p:cNvPr id="8338" name="Text Box 146"/>
          <p:cNvSpPr txBox="1"/>
          <p:nvPr/>
        </p:nvSpPr>
        <p:spPr>
          <a:xfrm>
            <a:off x="1495425" y="1196975"/>
            <a:ext cx="1852613" cy="3968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位于东欧平原</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39" name="Text Box 147"/>
          <p:cNvSpPr txBox="1"/>
          <p:nvPr/>
        </p:nvSpPr>
        <p:spPr>
          <a:xfrm>
            <a:off x="3435350" y="1196975"/>
            <a:ext cx="2216150" cy="3968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大西洋沿岸平原</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0" name="Text Box 148"/>
          <p:cNvSpPr txBox="1"/>
          <p:nvPr/>
        </p:nvSpPr>
        <p:spPr>
          <a:xfrm>
            <a:off x="5527675" y="1196975"/>
            <a:ext cx="1997075" cy="3968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位于关东平原</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2" name="Text Box 150"/>
          <p:cNvSpPr txBox="1"/>
          <p:nvPr/>
        </p:nvSpPr>
        <p:spPr>
          <a:xfrm>
            <a:off x="7488238" y="1052513"/>
            <a:ext cx="1836737" cy="7016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位于尼罗河</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三角洲</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5" name="Text Box 153"/>
          <p:cNvSpPr txBox="1"/>
          <p:nvPr/>
        </p:nvSpPr>
        <p:spPr>
          <a:xfrm>
            <a:off x="1403350" y="2871788"/>
            <a:ext cx="2305050" cy="7016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位于伏尔加河支</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流莫斯科河两岸</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6" name="Text Box 154"/>
          <p:cNvSpPr txBox="1"/>
          <p:nvPr/>
        </p:nvSpPr>
        <p:spPr>
          <a:xfrm>
            <a:off x="3292475" y="2852738"/>
            <a:ext cx="2228850" cy="701675"/>
          </a:xfrm>
          <a:prstGeom prst="rect">
            <a:avLst/>
          </a:prstGeom>
          <a:noFill/>
          <a:ln w="9525">
            <a:noFill/>
          </a:ln>
        </p:spPr>
        <p:txBody>
          <a:bodyPr wrap="none" anchor="t">
            <a:spAutoFit/>
          </a:bodyPr>
          <a:p>
            <a:r>
              <a:rPr lang="zh-CN" altLang="en-US" sz="2000" b="1">
                <a:solidFill>
                  <a:srgbClr val="333399"/>
                </a:solidFill>
                <a:latin typeface="Arial" panose="020B0604020202020204" pitchFamily="34" charset="0"/>
                <a:ea typeface="宋体" panose="02010600030101010101" pitchFamily="2" charset="-122"/>
              </a:rPr>
              <a:t>位于哈的孙河注入</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大西洋的河口处</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7" name="Text Box 155"/>
          <p:cNvSpPr txBox="1"/>
          <p:nvPr/>
        </p:nvSpPr>
        <p:spPr>
          <a:xfrm>
            <a:off x="5478463" y="2871788"/>
            <a:ext cx="2117725" cy="7016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临海、有荒川、</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多墨川等河流过</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49" name="Text Box 157"/>
          <p:cNvSpPr txBox="1"/>
          <p:nvPr/>
        </p:nvSpPr>
        <p:spPr>
          <a:xfrm>
            <a:off x="7431088" y="2871788"/>
            <a:ext cx="1893887" cy="7016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位于尼罗河</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下游</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53" name="Text Box 161"/>
          <p:cNvSpPr txBox="1"/>
          <p:nvPr/>
        </p:nvSpPr>
        <p:spPr>
          <a:xfrm>
            <a:off x="1414463" y="4797425"/>
            <a:ext cx="1862137" cy="762000"/>
          </a:xfrm>
          <a:prstGeom prst="rect">
            <a:avLst/>
          </a:prstGeom>
          <a:noFill/>
          <a:ln w="9525">
            <a:noFill/>
          </a:ln>
        </p:spPr>
        <p:txBody>
          <a:bodyPr anchor="t">
            <a:spAutoFit/>
          </a:bodyPr>
          <a:p>
            <a:pPr>
              <a:spcBef>
                <a:spcPct val="20000"/>
              </a:spcBef>
            </a:pPr>
            <a:r>
              <a:rPr lang="zh-CN" altLang="en-US" sz="2000" b="1">
                <a:solidFill>
                  <a:srgbClr val="333399"/>
                </a:solidFill>
                <a:latin typeface="Arial" panose="020B0604020202020204" pitchFamily="34" charset="0"/>
                <a:ea typeface="宋体" panose="02010600030101010101" pitchFamily="2" charset="-122"/>
              </a:rPr>
              <a:t>俄罗斯的陆上</a:t>
            </a:r>
            <a:endParaRPr lang="zh-CN" altLang="en-US" sz="2000" b="1">
              <a:solidFill>
                <a:srgbClr val="333399"/>
              </a:solidFill>
              <a:latin typeface="Arial" panose="020B0604020202020204" pitchFamily="34" charset="0"/>
              <a:ea typeface="宋体" panose="02010600030101010101" pitchFamily="2" charset="-122"/>
            </a:endParaRPr>
          </a:p>
          <a:p>
            <a:pPr>
              <a:spcBef>
                <a:spcPct val="20000"/>
              </a:spcBef>
            </a:pPr>
            <a:r>
              <a:rPr lang="zh-CN" altLang="en-US" sz="2000" b="1">
                <a:solidFill>
                  <a:srgbClr val="333399"/>
                </a:solidFill>
                <a:latin typeface="Arial" panose="020B0604020202020204" pitchFamily="34" charset="0"/>
                <a:ea typeface="宋体" panose="02010600030101010101" pitchFamily="2" charset="-122"/>
              </a:rPr>
              <a:t>交通枢纽</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54" name="Text Box 162"/>
          <p:cNvSpPr txBox="1"/>
          <p:nvPr/>
        </p:nvSpPr>
        <p:spPr>
          <a:xfrm>
            <a:off x="3390900" y="4976813"/>
            <a:ext cx="2260600" cy="3968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美国最大的港口</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55" name="Text Box 163"/>
          <p:cNvSpPr txBox="1"/>
          <p:nvPr/>
        </p:nvSpPr>
        <p:spPr>
          <a:xfrm>
            <a:off x="5478463" y="4814888"/>
            <a:ext cx="2189162" cy="701675"/>
          </a:xfrm>
          <a:prstGeom prst="rect">
            <a:avLst/>
          </a:prstGeom>
          <a:noFill/>
          <a:ln w="9525">
            <a:noFill/>
          </a:ln>
        </p:spPr>
        <p:txBody>
          <a:bodyPr anchor="t">
            <a:spAutoFit/>
          </a:bodyPr>
          <a:p>
            <a:r>
              <a:rPr lang="zh-CN" altLang="en-US" sz="2000" b="1">
                <a:solidFill>
                  <a:srgbClr val="333399"/>
                </a:solidFill>
                <a:latin typeface="Arial" panose="020B0604020202020204" pitchFamily="34" charset="0"/>
                <a:ea typeface="宋体" panose="02010600030101010101" pitchFamily="2" charset="-122"/>
              </a:rPr>
              <a:t>日本著名的港口</a:t>
            </a:r>
            <a:endParaRPr lang="zh-CN" altLang="en-US" sz="2000" b="1">
              <a:solidFill>
                <a:srgbClr val="333399"/>
              </a:solidFill>
              <a:latin typeface="Arial" panose="020B0604020202020204" pitchFamily="34" charset="0"/>
              <a:ea typeface="宋体" panose="02010600030101010101" pitchFamily="2" charset="-122"/>
            </a:endParaRPr>
          </a:p>
          <a:p>
            <a:r>
              <a:rPr lang="zh-CN" altLang="en-US" sz="2000" b="1">
                <a:solidFill>
                  <a:srgbClr val="333399"/>
                </a:solidFill>
                <a:latin typeface="Arial" panose="020B0604020202020204" pitchFamily="34" charset="0"/>
                <a:ea typeface="宋体" panose="02010600030101010101" pitchFamily="2" charset="-122"/>
              </a:rPr>
              <a:t>和铁路枢纽</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57" name="Text Box 165"/>
          <p:cNvSpPr txBox="1"/>
          <p:nvPr/>
        </p:nvSpPr>
        <p:spPr>
          <a:xfrm>
            <a:off x="7613650" y="4797425"/>
            <a:ext cx="1530350" cy="762000"/>
          </a:xfrm>
          <a:prstGeom prst="rect">
            <a:avLst/>
          </a:prstGeom>
          <a:noFill/>
          <a:ln w="9525">
            <a:noFill/>
          </a:ln>
        </p:spPr>
        <p:txBody>
          <a:bodyPr anchor="t">
            <a:spAutoFit/>
          </a:bodyPr>
          <a:p>
            <a:pPr>
              <a:spcBef>
                <a:spcPct val="20000"/>
              </a:spcBef>
            </a:pPr>
            <a:r>
              <a:rPr lang="zh-CN" altLang="en-US" sz="2000" b="1">
                <a:solidFill>
                  <a:srgbClr val="333399"/>
                </a:solidFill>
                <a:latin typeface="Arial" panose="020B0604020202020204" pitchFamily="34" charset="0"/>
                <a:ea typeface="宋体" panose="02010600030101010101" pitchFamily="2" charset="-122"/>
              </a:rPr>
              <a:t>铁路交通</a:t>
            </a:r>
            <a:endParaRPr lang="zh-CN" altLang="en-US" sz="2000" b="1">
              <a:solidFill>
                <a:srgbClr val="333399"/>
              </a:solidFill>
              <a:latin typeface="Arial" panose="020B0604020202020204" pitchFamily="34" charset="0"/>
              <a:ea typeface="宋体" panose="02010600030101010101" pitchFamily="2" charset="-122"/>
            </a:endParaRPr>
          </a:p>
          <a:p>
            <a:pPr>
              <a:spcBef>
                <a:spcPct val="20000"/>
              </a:spcBef>
            </a:pPr>
            <a:r>
              <a:rPr lang="zh-CN" altLang="en-US" sz="2000" b="1">
                <a:solidFill>
                  <a:srgbClr val="333399"/>
                </a:solidFill>
                <a:latin typeface="Arial" panose="020B0604020202020204" pitchFamily="34" charset="0"/>
                <a:ea typeface="宋体" panose="02010600030101010101" pitchFamily="2" charset="-122"/>
              </a:rPr>
              <a:t>中心</a:t>
            </a:r>
            <a:endParaRPr lang="zh-CN" altLang="en-US" sz="2000" b="1">
              <a:solidFill>
                <a:srgbClr val="333399"/>
              </a:solidFill>
              <a:latin typeface="Arial" panose="020B0604020202020204" pitchFamily="34" charset="0"/>
              <a:ea typeface="宋体" panose="02010600030101010101" pitchFamily="2" charset="-122"/>
            </a:endParaRPr>
          </a:p>
        </p:txBody>
      </p:sp>
      <p:sp>
        <p:nvSpPr>
          <p:cNvPr id="8361" name="Text Box 169"/>
          <p:cNvSpPr txBox="1"/>
          <p:nvPr/>
        </p:nvSpPr>
        <p:spPr>
          <a:xfrm>
            <a:off x="1597025" y="1700213"/>
            <a:ext cx="1751013" cy="10064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带有海洋性</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特点的温带</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大陆性气候</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62" name="Text Box 170"/>
          <p:cNvSpPr txBox="1"/>
          <p:nvPr/>
        </p:nvSpPr>
        <p:spPr>
          <a:xfrm>
            <a:off x="3614738" y="1701800"/>
            <a:ext cx="1820862" cy="10064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温和湿润的</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温带大陆性</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气候</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63" name="Text Box 171"/>
          <p:cNvSpPr txBox="1"/>
          <p:nvPr/>
        </p:nvSpPr>
        <p:spPr>
          <a:xfrm>
            <a:off x="5580063" y="1700213"/>
            <a:ext cx="1871662" cy="1127125"/>
          </a:xfrm>
          <a:prstGeom prst="rect">
            <a:avLst/>
          </a:prstGeom>
          <a:noFill/>
          <a:ln w="9525">
            <a:noFill/>
          </a:ln>
        </p:spPr>
        <p:txBody>
          <a:bodyPr anchor="t">
            <a:spAutoFit/>
          </a:bodyPr>
          <a:p>
            <a:pPr>
              <a:spcBef>
                <a:spcPct val="20000"/>
              </a:spcBef>
            </a:pPr>
            <a:r>
              <a:rPr lang="zh-CN" altLang="en-US" sz="2000" b="1">
                <a:solidFill>
                  <a:srgbClr val="CC0000"/>
                </a:solidFill>
                <a:latin typeface="Arial" panose="020B0604020202020204" pitchFamily="34" charset="0"/>
                <a:ea typeface="宋体" panose="02010600030101010101" pitchFamily="2" charset="-122"/>
              </a:rPr>
              <a:t>带有海洋性</a:t>
            </a:r>
            <a:endParaRPr lang="zh-CN" altLang="en-US" sz="2000" b="1">
              <a:solidFill>
                <a:srgbClr val="CC0000"/>
              </a:solidFill>
              <a:latin typeface="Arial" panose="020B0604020202020204" pitchFamily="34" charset="0"/>
              <a:ea typeface="宋体" panose="02010600030101010101" pitchFamily="2" charset="-122"/>
            </a:endParaRPr>
          </a:p>
          <a:p>
            <a:pPr>
              <a:spcBef>
                <a:spcPct val="20000"/>
              </a:spcBef>
            </a:pPr>
            <a:r>
              <a:rPr lang="zh-CN" altLang="en-US" sz="2000" b="1">
                <a:solidFill>
                  <a:srgbClr val="CC0000"/>
                </a:solidFill>
                <a:latin typeface="Arial" panose="020B0604020202020204" pitchFamily="34" charset="0"/>
                <a:ea typeface="宋体" panose="02010600030101010101" pitchFamily="2" charset="-122"/>
              </a:rPr>
              <a:t>特点的温带</a:t>
            </a:r>
            <a:endParaRPr lang="zh-CN" altLang="en-US" sz="2000" b="1">
              <a:solidFill>
                <a:srgbClr val="CC0000"/>
              </a:solidFill>
              <a:latin typeface="Arial" panose="020B0604020202020204" pitchFamily="34" charset="0"/>
              <a:ea typeface="宋体" panose="02010600030101010101" pitchFamily="2" charset="-122"/>
            </a:endParaRPr>
          </a:p>
          <a:p>
            <a:pPr>
              <a:spcBef>
                <a:spcPct val="20000"/>
              </a:spcBef>
            </a:pPr>
            <a:r>
              <a:rPr lang="zh-CN" altLang="en-US" sz="2000" b="1">
                <a:solidFill>
                  <a:srgbClr val="CC0000"/>
                </a:solidFill>
                <a:latin typeface="Arial" panose="020B0604020202020204" pitchFamily="34" charset="0"/>
                <a:ea typeface="宋体" panose="02010600030101010101" pitchFamily="2" charset="-122"/>
              </a:rPr>
              <a:t>季风气候</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65" name="Text Box 173"/>
          <p:cNvSpPr txBox="1"/>
          <p:nvPr/>
        </p:nvSpPr>
        <p:spPr>
          <a:xfrm>
            <a:off x="7431088" y="1774825"/>
            <a:ext cx="1533525" cy="10064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靠近地中海</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气候的热带</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沙漠气候</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69" name="Text Box 177"/>
          <p:cNvSpPr txBox="1"/>
          <p:nvPr/>
        </p:nvSpPr>
        <p:spPr>
          <a:xfrm>
            <a:off x="1476375" y="3716338"/>
            <a:ext cx="2159000" cy="7016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首都，全国</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经济文化中心</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70" name="Text Box 178"/>
          <p:cNvSpPr txBox="1"/>
          <p:nvPr/>
        </p:nvSpPr>
        <p:spPr>
          <a:xfrm>
            <a:off x="3351213" y="3557588"/>
            <a:ext cx="2228850" cy="1311275"/>
          </a:xfrm>
          <a:prstGeom prst="rect">
            <a:avLst/>
          </a:prstGeom>
          <a:noFill/>
          <a:ln w="9525">
            <a:noFill/>
          </a:ln>
        </p:spPr>
        <p:txBody>
          <a:bodyPr wrap="none" anchor="t">
            <a:spAutoFit/>
          </a:bodyPr>
          <a:p>
            <a:r>
              <a:rPr lang="zh-CN" altLang="en-US" sz="2000" b="1">
                <a:solidFill>
                  <a:srgbClr val="CC0000"/>
                </a:solidFill>
                <a:latin typeface="Arial" panose="020B0604020202020204" pitchFamily="34" charset="0"/>
                <a:ea typeface="宋体" panose="02010600030101010101" pitchFamily="2" charset="-122"/>
              </a:rPr>
              <a:t>世界大都市，联</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合国总部所在地，</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美国最大的经济</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金融中心</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72" name="Text Box 180"/>
          <p:cNvSpPr txBox="1"/>
          <p:nvPr/>
        </p:nvSpPr>
        <p:spPr>
          <a:xfrm>
            <a:off x="5651500" y="3735388"/>
            <a:ext cx="1873250" cy="7016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首都，全国</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经济文化中心</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73" name="Text Box 181"/>
          <p:cNvSpPr txBox="1"/>
          <p:nvPr/>
        </p:nvSpPr>
        <p:spPr>
          <a:xfrm>
            <a:off x="7451725" y="3717925"/>
            <a:ext cx="1692275" cy="10064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首都，全国</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经济文化</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中心</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74" name="Text Box 182"/>
          <p:cNvSpPr txBox="1">
            <a:spLocks noChangeArrowheads="1"/>
          </p:cNvSpPr>
          <p:nvPr/>
        </p:nvSpPr>
        <p:spPr bwMode="auto">
          <a:xfrm>
            <a:off x="1331913" y="5589588"/>
            <a:ext cx="2303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a:buClrTx/>
              <a:buSzTx/>
              <a:defRPr/>
            </a:pPr>
            <a:r>
              <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古代王国所在地</a:t>
            </a:r>
            <a:endPar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endParaRPr>
          </a:p>
        </p:txBody>
      </p:sp>
      <p:sp>
        <p:nvSpPr>
          <p:cNvPr id="8375" name="Text Box 183"/>
          <p:cNvSpPr txBox="1">
            <a:spLocks noChangeArrowheads="1"/>
          </p:cNvSpPr>
          <p:nvPr/>
        </p:nvSpPr>
        <p:spPr bwMode="auto">
          <a:xfrm>
            <a:off x="3492500" y="5535613"/>
            <a:ext cx="1933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a:buClrTx/>
              <a:buSzTx/>
              <a:defRPr/>
            </a:pPr>
            <a:r>
              <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科技、金融、</a:t>
            </a:r>
            <a:endPar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endParaRPr>
          </a:p>
          <a:p>
            <a:pPr marR="0" defTabSz="914400">
              <a:buClrTx/>
              <a:buSzTx/>
              <a:defRPr/>
            </a:pPr>
            <a:r>
              <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旅游发达</a:t>
            </a:r>
            <a:endParaRPr kumimoji="0" lang="zh-CN" altLang="en-US" sz="2000" b="1" kern="1200" cap="none" spc="0" normalizeH="0" baseline="0" noProof="0">
              <a:solidFill>
                <a:srgbClr val="CC0000"/>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endParaRPr>
          </a:p>
        </p:txBody>
      </p:sp>
      <p:sp>
        <p:nvSpPr>
          <p:cNvPr id="8376" name="Text Box 184"/>
          <p:cNvSpPr txBox="1"/>
          <p:nvPr/>
        </p:nvSpPr>
        <p:spPr>
          <a:xfrm>
            <a:off x="5651500" y="5589588"/>
            <a:ext cx="1728788" cy="3968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科技、旅游</a:t>
            </a:r>
            <a:endParaRPr lang="zh-CN" altLang="en-US" sz="2000" b="1">
              <a:solidFill>
                <a:srgbClr val="CC0000"/>
              </a:solidFill>
              <a:latin typeface="Arial" panose="020B0604020202020204" pitchFamily="34" charset="0"/>
              <a:ea typeface="宋体" panose="02010600030101010101" pitchFamily="2" charset="-122"/>
            </a:endParaRPr>
          </a:p>
        </p:txBody>
      </p:sp>
      <p:sp>
        <p:nvSpPr>
          <p:cNvPr id="8380" name="Text Box 188"/>
          <p:cNvSpPr txBox="1"/>
          <p:nvPr/>
        </p:nvSpPr>
        <p:spPr>
          <a:xfrm>
            <a:off x="7573963" y="5535613"/>
            <a:ext cx="1570037" cy="7016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文明古国，</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旅游发达</a:t>
            </a:r>
            <a:endParaRPr lang="zh-CN" altLang="en-US" sz="2000" b="1">
              <a:solidFill>
                <a:srgbClr val="CC0000"/>
              </a:solidFill>
              <a:latin typeface="Arial" panose="020B0604020202020204" pitchFamily="34" charset="0"/>
              <a:ea typeface="宋体" panose="02010600030101010101" pitchFamily="2" charset="-122"/>
            </a:endParaRPr>
          </a:p>
        </p:txBody>
      </p:sp>
      <p:sp>
        <p:nvSpPr>
          <p:cNvPr id="15" name="Text Box 182"/>
          <p:cNvSpPr txBox="1"/>
          <p:nvPr/>
        </p:nvSpPr>
        <p:spPr>
          <a:xfrm>
            <a:off x="1341438" y="5589588"/>
            <a:ext cx="2303462" cy="398462"/>
          </a:xfrm>
          <a:prstGeom prst="rect">
            <a:avLst/>
          </a:prstGeom>
          <a:noFill/>
          <a:ln w="9525">
            <a:noFill/>
          </a:ln>
        </p:spPr>
        <p:txBody>
          <a:bodyPr anchor="t">
            <a:spAutoFit/>
          </a:bodyPr>
          <a:p>
            <a:r>
              <a:rPr lang="zh-CN" altLang="en-US" sz="2000">
                <a:solidFill>
                  <a:srgbClr val="CC0000"/>
                </a:solidFill>
                <a:latin typeface="Arial" panose="020B0604020202020204" pitchFamily="34" charset="0"/>
                <a:ea typeface="宋体" panose="02010600030101010101" pitchFamily="2" charset="-122"/>
              </a:rPr>
              <a:t>古代王国所在地</a:t>
            </a:r>
            <a:endParaRPr lang="zh-CN" altLang="en-US" sz="2000">
              <a:solidFill>
                <a:srgbClr val="CC0000"/>
              </a:solidFill>
              <a:latin typeface="Arial" panose="020B0604020202020204" pitchFamily="34" charset="0"/>
              <a:ea typeface="宋体" panose="02010600030101010101" pitchFamily="2" charset="-122"/>
            </a:endParaRPr>
          </a:p>
        </p:txBody>
      </p:sp>
      <p:sp>
        <p:nvSpPr>
          <p:cNvPr id="16" name="Text Box 183"/>
          <p:cNvSpPr txBox="1"/>
          <p:nvPr/>
        </p:nvSpPr>
        <p:spPr>
          <a:xfrm>
            <a:off x="3502025" y="5535613"/>
            <a:ext cx="1933575" cy="701675"/>
          </a:xfrm>
          <a:prstGeom prst="rect">
            <a:avLst/>
          </a:prstGeom>
          <a:noFill/>
          <a:ln w="9525">
            <a:noFill/>
          </a:ln>
        </p:spPr>
        <p:txBody>
          <a:bodyPr anchor="t">
            <a:spAutoFit/>
          </a:bodyPr>
          <a:p>
            <a:r>
              <a:rPr lang="zh-CN" altLang="en-US" sz="2000" b="1">
                <a:solidFill>
                  <a:srgbClr val="CC0000"/>
                </a:solidFill>
                <a:latin typeface="Arial" panose="020B0604020202020204" pitchFamily="34" charset="0"/>
                <a:ea typeface="宋体" panose="02010600030101010101" pitchFamily="2" charset="-122"/>
              </a:rPr>
              <a:t>科技、金融、</a:t>
            </a:r>
            <a:endParaRPr lang="zh-CN" altLang="en-US" sz="2000" b="1">
              <a:solidFill>
                <a:srgbClr val="CC0000"/>
              </a:solidFill>
              <a:latin typeface="Arial" panose="020B0604020202020204" pitchFamily="34" charset="0"/>
              <a:ea typeface="宋体" panose="02010600030101010101" pitchFamily="2" charset="-122"/>
            </a:endParaRPr>
          </a:p>
          <a:p>
            <a:r>
              <a:rPr lang="zh-CN" altLang="en-US" sz="2000" b="1">
                <a:solidFill>
                  <a:srgbClr val="CC0000"/>
                </a:solidFill>
                <a:latin typeface="Arial" panose="020B0604020202020204" pitchFamily="34" charset="0"/>
                <a:ea typeface="宋体" panose="02010600030101010101" pitchFamily="2" charset="-122"/>
              </a:rPr>
              <a:t>旅游发达</a:t>
            </a:r>
            <a:endParaRPr lang="zh-CN" altLang="en-US" sz="2000" b="1">
              <a:solidFill>
                <a:srgbClr val="CC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338"/>
                                        </p:tgtEl>
                                        <p:attrNameLst>
                                          <p:attrName>style.visibility</p:attrName>
                                        </p:attrNameLst>
                                      </p:cBhvr>
                                      <p:to>
                                        <p:strVal val="visible"/>
                                      </p:to>
                                    </p:set>
                                    <p:animEffect transition="in" filter="box(in)">
                                      <p:cBhvr>
                                        <p:cTn id="7" dur="500"/>
                                        <p:tgtEl>
                                          <p:spTgt spid="83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361"/>
                                        </p:tgtEl>
                                        <p:attrNameLst>
                                          <p:attrName>style.visibility</p:attrName>
                                        </p:attrNameLst>
                                      </p:cBhvr>
                                      <p:to>
                                        <p:strVal val="visible"/>
                                      </p:to>
                                    </p:set>
                                    <p:animEffect transition="in" filter="box(in)">
                                      <p:cBhvr>
                                        <p:cTn id="12" dur="500"/>
                                        <p:tgtEl>
                                          <p:spTgt spid="836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345"/>
                                        </p:tgtEl>
                                        <p:attrNameLst>
                                          <p:attrName>style.visibility</p:attrName>
                                        </p:attrNameLst>
                                      </p:cBhvr>
                                      <p:to>
                                        <p:strVal val="visible"/>
                                      </p:to>
                                    </p:set>
                                    <p:animEffect transition="in" filter="box(in)">
                                      <p:cBhvr>
                                        <p:cTn id="17" dur="500"/>
                                        <p:tgtEl>
                                          <p:spTgt spid="834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369"/>
                                        </p:tgtEl>
                                        <p:attrNameLst>
                                          <p:attrName>style.visibility</p:attrName>
                                        </p:attrNameLst>
                                      </p:cBhvr>
                                      <p:to>
                                        <p:strVal val="visible"/>
                                      </p:to>
                                    </p:set>
                                    <p:animEffect transition="in" filter="checkerboard(across)">
                                      <p:cBhvr>
                                        <p:cTn id="22" dur="500"/>
                                        <p:tgtEl>
                                          <p:spTgt spid="836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8353"/>
                                        </p:tgtEl>
                                        <p:attrNameLst>
                                          <p:attrName>style.visibility</p:attrName>
                                        </p:attrNameLst>
                                      </p:cBhvr>
                                      <p:to>
                                        <p:strVal val="visible"/>
                                      </p:to>
                                    </p:set>
                                    <p:animEffect transition="in" filter="diamond(in)">
                                      <p:cBhvr>
                                        <p:cTn id="27" dur="500"/>
                                        <p:tgtEl>
                                          <p:spTgt spid="83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374"/>
                                        </p:tgtEl>
                                        <p:attrNameLst>
                                          <p:attrName>style.visibility</p:attrName>
                                        </p:attrNameLst>
                                      </p:cBhvr>
                                      <p:to>
                                        <p:strVal val="visible"/>
                                      </p:to>
                                    </p:set>
                                    <p:animEffect transition="in" filter="blinds(horizontal)">
                                      <p:cBhvr>
                                        <p:cTn id="32" dur="500"/>
                                        <p:tgtEl>
                                          <p:spTgt spid="83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339"/>
                                        </p:tgtEl>
                                        <p:attrNameLst>
                                          <p:attrName>style.visibility</p:attrName>
                                        </p:attrNameLst>
                                      </p:cBhvr>
                                      <p:to>
                                        <p:strVal val="visible"/>
                                      </p:to>
                                    </p:set>
                                    <p:animEffect transition="in" filter="box(in)">
                                      <p:cBhvr>
                                        <p:cTn id="37" dur="500"/>
                                        <p:tgtEl>
                                          <p:spTgt spid="833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8362"/>
                                        </p:tgtEl>
                                        <p:attrNameLst>
                                          <p:attrName>style.visibility</p:attrName>
                                        </p:attrNameLst>
                                      </p:cBhvr>
                                      <p:to>
                                        <p:strVal val="visible"/>
                                      </p:to>
                                    </p:set>
                                    <p:animEffect transition="in" filter="box(in)">
                                      <p:cBhvr>
                                        <p:cTn id="42" dur="500"/>
                                        <p:tgtEl>
                                          <p:spTgt spid="836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8346"/>
                                        </p:tgtEl>
                                        <p:attrNameLst>
                                          <p:attrName>style.visibility</p:attrName>
                                        </p:attrNameLst>
                                      </p:cBhvr>
                                      <p:to>
                                        <p:strVal val="visible"/>
                                      </p:to>
                                    </p:set>
                                    <p:animEffect transition="in" filter="box(in)">
                                      <p:cBhvr>
                                        <p:cTn id="47" dur="500"/>
                                        <p:tgtEl>
                                          <p:spTgt spid="8346"/>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8370"/>
                                        </p:tgtEl>
                                        <p:attrNameLst>
                                          <p:attrName>style.visibility</p:attrName>
                                        </p:attrNameLst>
                                      </p:cBhvr>
                                      <p:to>
                                        <p:strVal val="visible"/>
                                      </p:to>
                                    </p:set>
                                    <p:animEffect transition="in" filter="checkerboard(across)">
                                      <p:cBhvr>
                                        <p:cTn id="52" dur="500"/>
                                        <p:tgtEl>
                                          <p:spTgt spid="8370"/>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grpId="0" nodeType="clickEffect">
                                  <p:stCondLst>
                                    <p:cond delay="0"/>
                                  </p:stCondLst>
                                  <p:childTnLst>
                                    <p:set>
                                      <p:cBhvr>
                                        <p:cTn id="56" dur="1" fill="hold">
                                          <p:stCondLst>
                                            <p:cond delay="0"/>
                                          </p:stCondLst>
                                        </p:cTn>
                                        <p:tgtEl>
                                          <p:spTgt spid="8354"/>
                                        </p:tgtEl>
                                        <p:attrNameLst>
                                          <p:attrName>style.visibility</p:attrName>
                                        </p:attrNameLst>
                                      </p:cBhvr>
                                      <p:to>
                                        <p:strVal val="visible"/>
                                      </p:to>
                                    </p:set>
                                    <p:animEffect transition="in" filter="diamond(in)">
                                      <p:cBhvr>
                                        <p:cTn id="57" dur="500"/>
                                        <p:tgtEl>
                                          <p:spTgt spid="835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375"/>
                                        </p:tgtEl>
                                        <p:attrNameLst>
                                          <p:attrName>style.visibility</p:attrName>
                                        </p:attrNameLst>
                                      </p:cBhvr>
                                      <p:to>
                                        <p:strVal val="visible"/>
                                      </p:to>
                                    </p:set>
                                    <p:animEffect transition="in" filter="blinds(horizontal)">
                                      <p:cBhvr>
                                        <p:cTn id="62" dur="500"/>
                                        <p:tgtEl>
                                          <p:spTgt spid="8375"/>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8340"/>
                                        </p:tgtEl>
                                        <p:attrNameLst>
                                          <p:attrName>style.visibility</p:attrName>
                                        </p:attrNameLst>
                                      </p:cBhvr>
                                      <p:to>
                                        <p:strVal val="visible"/>
                                      </p:to>
                                    </p:set>
                                    <p:animEffect transition="in" filter="box(in)">
                                      <p:cBhvr>
                                        <p:cTn id="67" dur="500"/>
                                        <p:tgtEl>
                                          <p:spTgt spid="8340"/>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8363"/>
                                        </p:tgtEl>
                                        <p:attrNameLst>
                                          <p:attrName>style.visibility</p:attrName>
                                        </p:attrNameLst>
                                      </p:cBhvr>
                                      <p:to>
                                        <p:strVal val="visible"/>
                                      </p:to>
                                    </p:set>
                                    <p:animEffect transition="in" filter="box(in)">
                                      <p:cBhvr>
                                        <p:cTn id="72" dur="500"/>
                                        <p:tgtEl>
                                          <p:spTgt spid="8363"/>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8347"/>
                                        </p:tgtEl>
                                        <p:attrNameLst>
                                          <p:attrName>style.visibility</p:attrName>
                                        </p:attrNameLst>
                                      </p:cBhvr>
                                      <p:to>
                                        <p:strVal val="visible"/>
                                      </p:to>
                                    </p:set>
                                    <p:animEffect transition="in" filter="box(in)">
                                      <p:cBhvr>
                                        <p:cTn id="77" dur="500"/>
                                        <p:tgtEl>
                                          <p:spTgt spid="8347"/>
                                        </p:tgtEl>
                                      </p:cBhvr>
                                    </p:animEffec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grpId="0" nodeType="clickEffect">
                                  <p:stCondLst>
                                    <p:cond delay="0"/>
                                  </p:stCondLst>
                                  <p:childTnLst>
                                    <p:set>
                                      <p:cBhvr>
                                        <p:cTn id="81" dur="1" fill="hold">
                                          <p:stCondLst>
                                            <p:cond delay="0"/>
                                          </p:stCondLst>
                                        </p:cTn>
                                        <p:tgtEl>
                                          <p:spTgt spid="8372"/>
                                        </p:tgtEl>
                                        <p:attrNameLst>
                                          <p:attrName>style.visibility</p:attrName>
                                        </p:attrNameLst>
                                      </p:cBhvr>
                                      <p:to>
                                        <p:strVal val="visible"/>
                                      </p:to>
                                    </p:set>
                                    <p:animEffect transition="in" filter="checkerboard(across)">
                                      <p:cBhvr>
                                        <p:cTn id="82" dur="500"/>
                                        <p:tgtEl>
                                          <p:spTgt spid="8372"/>
                                        </p:tgtEl>
                                      </p:cBhvr>
                                    </p:animEffect>
                                  </p:childTnLst>
                                </p:cTn>
                              </p:par>
                            </p:childTnLst>
                          </p:cTn>
                        </p:par>
                      </p:childTnLst>
                    </p:cTn>
                  </p:par>
                  <p:par>
                    <p:cTn id="83" fill="hold">
                      <p:stCondLst>
                        <p:cond delay="indefinite"/>
                      </p:stCondLst>
                      <p:childTnLst>
                        <p:par>
                          <p:cTn id="84" fill="hold">
                            <p:stCondLst>
                              <p:cond delay="0"/>
                            </p:stCondLst>
                            <p:childTnLst>
                              <p:par>
                                <p:cTn id="85" presetID="8" presetClass="entr" presetSubtype="16" fill="hold" grpId="0" nodeType="clickEffect">
                                  <p:stCondLst>
                                    <p:cond delay="0"/>
                                  </p:stCondLst>
                                  <p:childTnLst>
                                    <p:set>
                                      <p:cBhvr>
                                        <p:cTn id="86" dur="1" fill="hold">
                                          <p:stCondLst>
                                            <p:cond delay="0"/>
                                          </p:stCondLst>
                                        </p:cTn>
                                        <p:tgtEl>
                                          <p:spTgt spid="8355"/>
                                        </p:tgtEl>
                                        <p:attrNameLst>
                                          <p:attrName>style.visibility</p:attrName>
                                        </p:attrNameLst>
                                      </p:cBhvr>
                                      <p:to>
                                        <p:strVal val="visible"/>
                                      </p:to>
                                    </p:set>
                                    <p:animEffect transition="in" filter="diamond(in)">
                                      <p:cBhvr>
                                        <p:cTn id="87" dur="500"/>
                                        <p:tgtEl>
                                          <p:spTgt spid="835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8376"/>
                                        </p:tgtEl>
                                        <p:attrNameLst>
                                          <p:attrName>style.visibility</p:attrName>
                                        </p:attrNameLst>
                                      </p:cBhvr>
                                      <p:to>
                                        <p:strVal val="visible"/>
                                      </p:to>
                                    </p:set>
                                    <p:animEffect transition="in" filter="blinds(horizontal)">
                                      <p:cBhvr>
                                        <p:cTn id="92" dur="500"/>
                                        <p:tgtEl>
                                          <p:spTgt spid="8376"/>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8342"/>
                                        </p:tgtEl>
                                        <p:attrNameLst>
                                          <p:attrName>style.visibility</p:attrName>
                                        </p:attrNameLst>
                                      </p:cBhvr>
                                      <p:to>
                                        <p:strVal val="visible"/>
                                      </p:to>
                                    </p:set>
                                    <p:animEffect transition="in" filter="box(in)">
                                      <p:cBhvr>
                                        <p:cTn id="97" dur="500"/>
                                        <p:tgtEl>
                                          <p:spTgt spid="8342"/>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8365"/>
                                        </p:tgtEl>
                                        <p:attrNameLst>
                                          <p:attrName>style.visibility</p:attrName>
                                        </p:attrNameLst>
                                      </p:cBhvr>
                                      <p:to>
                                        <p:strVal val="visible"/>
                                      </p:to>
                                    </p:set>
                                    <p:animEffect transition="in" filter="box(in)">
                                      <p:cBhvr>
                                        <p:cTn id="102" dur="500"/>
                                        <p:tgtEl>
                                          <p:spTgt spid="8365"/>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16" fill="hold" grpId="0" nodeType="clickEffect">
                                  <p:stCondLst>
                                    <p:cond delay="0"/>
                                  </p:stCondLst>
                                  <p:childTnLst>
                                    <p:set>
                                      <p:cBhvr>
                                        <p:cTn id="106" dur="1" fill="hold">
                                          <p:stCondLst>
                                            <p:cond delay="0"/>
                                          </p:stCondLst>
                                        </p:cTn>
                                        <p:tgtEl>
                                          <p:spTgt spid="8349"/>
                                        </p:tgtEl>
                                        <p:attrNameLst>
                                          <p:attrName>style.visibility</p:attrName>
                                        </p:attrNameLst>
                                      </p:cBhvr>
                                      <p:to>
                                        <p:strVal val="visible"/>
                                      </p:to>
                                    </p:set>
                                    <p:animEffect transition="in" filter="box(in)">
                                      <p:cBhvr>
                                        <p:cTn id="107" dur="500"/>
                                        <p:tgtEl>
                                          <p:spTgt spid="8349"/>
                                        </p:tgtEl>
                                      </p:cBhvr>
                                    </p:animEffect>
                                  </p:childTnLst>
                                </p:cTn>
                              </p:par>
                            </p:childTnLst>
                          </p:cTn>
                        </p:par>
                      </p:childTnLst>
                    </p:cTn>
                  </p:par>
                  <p:par>
                    <p:cTn id="108" fill="hold">
                      <p:stCondLst>
                        <p:cond delay="indefinite"/>
                      </p:stCondLst>
                      <p:childTnLst>
                        <p:par>
                          <p:cTn id="109" fill="hold">
                            <p:stCondLst>
                              <p:cond delay="0"/>
                            </p:stCondLst>
                            <p:childTnLst>
                              <p:par>
                                <p:cTn id="110" presetID="5" presetClass="entr" presetSubtype="10" fill="hold" grpId="0" nodeType="clickEffect">
                                  <p:stCondLst>
                                    <p:cond delay="0"/>
                                  </p:stCondLst>
                                  <p:childTnLst>
                                    <p:set>
                                      <p:cBhvr>
                                        <p:cTn id="111" dur="1" fill="hold">
                                          <p:stCondLst>
                                            <p:cond delay="0"/>
                                          </p:stCondLst>
                                        </p:cTn>
                                        <p:tgtEl>
                                          <p:spTgt spid="8373"/>
                                        </p:tgtEl>
                                        <p:attrNameLst>
                                          <p:attrName>style.visibility</p:attrName>
                                        </p:attrNameLst>
                                      </p:cBhvr>
                                      <p:to>
                                        <p:strVal val="visible"/>
                                      </p:to>
                                    </p:set>
                                    <p:animEffect transition="in" filter="checkerboard(across)">
                                      <p:cBhvr>
                                        <p:cTn id="112" dur="500"/>
                                        <p:tgtEl>
                                          <p:spTgt spid="8373"/>
                                        </p:tgtEl>
                                      </p:cBhvr>
                                    </p:animEffect>
                                  </p:childTnLst>
                                </p:cTn>
                              </p:par>
                            </p:childTnLst>
                          </p:cTn>
                        </p:par>
                      </p:childTnLst>
                    </p:cTn>
                  </p:par>
                  <p:par>
                    <p:cTn id="113" fill="hold">
                      <p:stCondLst>
                        <p:cond delay="indefinite"/>
                      </p:stCondLst>
                      <p:childTnLst>
                        <p:par>
                          <p:cTn id="114" fill="hold">
                            <p:stCondLst>
                              <p:cond delay="0"/>
                            </p:stCondLst>
                            <p:childTnLst>
                              <p:par>
                                <p:cTn id="115" presetID="8" presetClass="entr" presetSubtype="16" fill="hold" grpId="0" nodeType="clickEffect">
                                  <p:stCondLst>
                                    <p:cond delay="0"/>
                                  </p:stCondLst>
                                  <p:childTnLst>
                                    <p:set>
                                      <p:cBhvr>
                                        <p:cTn id="116" dur="1" fill="hold">
                                          <p:stCondLst>
                                            <p:cond delay="0"/>
                                          </p:stCondLst>
                                        </p:cTn>
                                        <p:tgtEl>
                                          <p:spTgt spid="8357"/>
                                        </p:tgtEl>
                                        <p:attrNameLst>
                                          <p:attrName>style.visibility</p:attrName>
                                        </p:attrNameLst>
                                      </p:cBhvr>
                                      <p:to>
                                        <p:strVal val="visible"/>
                                      </p:to>
                                    </p:set>
                                    <p:animEffect transition="in" filter="diamond(in)">
                                      <p:cBhvr>
                                        <p:cTn id="117" dur="500"/>
                                        <p:tgtEl>
                                          <p:spTgt spid="835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380"/>
                                        </p:tgtEl>
                                        <p:attrNameLst>
                                          <p:attrName>style.visibility</p:attrName>
                                        </p:attrNameLst>
                                      </p:cBhvr>
                                      <p:to>
                                        <p:strVal val="visible"/>
                                      </p:to>
                                    </p:set>
                                    <p:animEffect transition="in" filter="blinds(horizontal)">
                                      <p:cBhvr>
                                        <p:cTn id="122" dur="500"/>
                                        <p:tgtEl>
                                          <p:spTgt spid="8380"/>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linds(horizontal)">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6"/>
                                        </p:tgtEl>
                                        <p:attrNameLst>
                                          <p:attrName>style.visibility</p:attrName>
                                        </p:attrNameLst>
                                      </p:cBhvr>
                                      <p:to>
                                        <p:strVal val="visible"/>
                                      </p:to>
                                    </p:set>
                                    <p:animEffect transition="in" filter="blinds(horizontal)">
                                      <p:cBhvr>
                                        <p:cTn id="1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8" grpId="0"/>
      <p:bldP spid="8339" grpId="0"/>
      <p:bldP spid="8340" grpId="0"/>
      <p:bldP spid="8342" grpId="0"/>
      <p:bldP spid="8345" grpId="0"/>
      <p:bldP spid="8346" grpId="0"/>
      <p:bldP spid="8347" grpId="0"/>
      <p:bldP spid="8349" grpId="0"/>
      <p:bldP spid="8353" grpId="0"/>
      <p:bldP spid="8354" grpId="0"/>
      <p:bldP spid="8355" grpId="0"/>
      <p:bldP spid="8357" grpId="0"/>
      <p:bldP spid="8361" grpId="0"/>
      <p:bldP spid="8362" grpId="0"/>
      <p:bldP spid="8363" grpId="0"/>
      <p:bldP spid="8365" grpId="0"/>
      <p:bldP spid="8369" grpId="0"/>
      <p:bldP spid="8370" grpId="0"/>
      <p:bldP spid="8372" grpId="0"/>
      <p:bldP spid="8373" grpId="0"/>
      <p:bldP spid="8374" grpId="0"/>
      <p:bldP spid="8375" grpId="0"/>
      <p:bldP spid="8376" grpId="0"/>
      <p:bldP spid="8380" grpId="0"/>
      <p:bldP spid="15" grpId="0" bldLvl="0" animBg="1"/>
      <p:bldP spid="1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文本框 5"/>
          <p:cNvSpPr/>
          <p:nvPr/>
        </p:nvSpPr>
        <p:spPr>
          <a:xfrm>
            <a:off x="323850" y="606425"/>
            <a:ext cx="8569325" cy="1198563"/>
          </a:xfrm>
          <a:prstGeom prst="rect">
            <a:avLst/>
          </a:prstGeom>
          <a:noFill/>
          <a:ln w="9525">
            <a:noFill/>
          </a:ln>
        </p:spPr>
        <p:txBody>
          <a:bodyPr anchor="t">
            <a:spAutoFit/>
          </a:bodyPr>
          <a:p>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概念：指在城市形成和发展的过程中，人们把土地作为生产和生活资料，根据自然属性和经济属性加以改造、利用和保护的全过程。</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16388" name="TextBox 1"/>
          <p:cNvSpPr/>
          <p:nvPr/>
        </p:nvSpPr>
        <p:spPr>
          <a:xfrm>
            <a:off x="323850" y="1838325"/>
            <a:ext cx="3384550" cy="1570038"/>
          </a:xfrm>
          <a:prstGeom prst="rect">
            <a:avLst/>
          </a:prstGeom>
          <a:noFill/>
          <a:ln w="9525">
            <a:noFill/>
          </a:ln>
        </p:spPr>
        <p:txBody>
          <a:bodyPr anchor="t">
            <a:spAutoFit/>
          </a:bodyPr>
          <a:p>
            <a:pPr>
              <a:spcBef>
                <a:spcPct val="50000"/>
              </a:spcBef>
            </a:pPr>
            <a:r>
              <a:rPr lang="zh-CN" altLang="en-US" sz="2400" b="1" dirty="0">
                <a:solidFill>
                  <a:srgbClr val="FF3300"/>
                </a:solidFill>
                <a:latin typeface="Calibri" panose="020F0502020204030204" pitchFamily="34" charset="0"/>
                <a:ea typeface="黑体" panose="02010609060101010101" pitchFamily="49" charset="-122"/>
                <a:sym typeface="Calibri" panose="020F0502020204030204" pitchFamily="34" charset="0"/>
              </a:rPr>
              <a:t>        </a:t>
            </a:r>
            <a:r>
              <a:rPr lang="en-US" altLang="zh-CN" sz="2400" b="1" dirty="0">
                <a:solidFill>
                  <a:srgbClr val="FF3300"/>
                </a:solidFill>
                <a:latin typeface="Calibri" panose="020F0502020204030204" pitchFamily="34" charset="0"/>
                <a:ea typeface="黑体" panose="02010609060101010101" pitchFamily="49" charset="-122"/>
                <a:sym typeface="Calibri" panose="020F0502020204030204" pitchFamily="34" charset="0"/>
              </a:rPr>
              <a:t>----</a:t>
            </a:r>
            <a:r>
              <a:rPr lang="zh-CN" altLang="en-US" sz="2400" b="1" dirty="0">
                <a:solidFill>
                  <a:srgbClr val="FF3300"/>
                </a:solidFill>
                <a:latin typeface="Calibri" panose="020F0502020204030204" pitchFamily="34" charset="0"/>
                <a:ea typeface="黑体" panose="02010609060101010101" pitchFamily="49" charset="-122"/>
                <a:sym typeface="Calibri" panose="020F0502020204030204" pitchFamily="34" charset="0"/>
              </a:rPr>
              <a:t>城市土地利用可反映出城市布局的基本形态和城市功能的地域差异。</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16389" name="文本框 3"/>
          <p:cNvSpPr/>
          <p:nvPr/>
        </p:nvSpPr>
        <p:spPr>
          <a:xfrm>
            <a:off x="241300" y="3644900"/>
            <a:ext cx="3635375" cy="2370138"/>
          </a:xfrm>
          <a:prstGeom prst="rect">
            <a:avLst/>
          </a:prstGeom>
          <a:noFill/>
          <a:ln w="9525">
            <a:noFill/>
          </a:ln>
        </p:spPr>
        <p:txBody>
          <a:bodyPr anchor="t">
            <a:spAutoFit/>
          </a:bodyPr>
          <a:p>
            <a:r>
              <a:rPr lang="en-US" altLang="zh-CN" sz="3600" b="1" dirty="0">
                <a:solidFill>
                  <a:srgbClr val="CC0000"/>
                </a:solidFill>
                <a:latin typeface="Arial" panose="020B0604020202020204" pitchFamily="34" charset="0"/>
                <a:ea typeface="华文彩云" pitchFamily="2" charset="-122"/>
                <a:sym typeface="Calibri" panose="020F0502020204030204" pitchFamily="34" charset="0"/>
              </a:rPr>
              <a:t> </a:t>
            </a:r>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★读右图，试分析：</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a:p>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香港有哪些功能区？</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a:p>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a:p>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不同类型功能区的</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a:p>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空间分布有何特点？</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pic>
        <p:nvPicPr>
          <p:cNvPr id="16390" name="图片 2"/>
          <p:cNvPicPr>
            <a:picLocks noChangeAspect="1"/>
          </p:cNvPicPr>
          <p:nvPr/>
        </p:nvPicPr>
        <p:blipFill>
          <a:blip r:embed="rId1">
            <a:lum bright="-4001" contrast="6000"/>
          </a:blip>
          <a:stretch>
            <a:fillRect/>
          </a:stretch>
        </p:blipFill>
        <p:spPr>
          <a:xfrm>
            <a:off x="4248150" y="1435100"/>
            <a:ext cx="4895850" cy="5419725"/>
          </a:xfrm>
          <a:prstGeom prst="rect">
            <a:avLst/>
          </a:prstGeom>
          <a:noFill/>
          <a:ln w="9525">
            <a:noFill/>
          </a:ln>
        </p:spPr>
      </p:pic>
      <p:sp>
        <p:nvSpPr>
          <p:cNvPr id="67589" name="文本框 4"/>
          <p:cNvSpPr/>
          <p:nvPr/>
        </p:nvSpPr>
        <p:spPr>
          <a:xfrm>
            <a:off x="111125" y="30163"/>
            <a:ext cx="9032875" cy="585787"/>
          </a:xfrm>
          <a:prstGeom prst="rect">
            <a:avLst/>
          </a:prstGeom>
          <a:noFill/>
          <a:ln w="9525">
            <a:noFill/>
          </a:ln>
        </p:spPr>
        <p:txBody>
          <a:bodyPr anchor="t">
            <a:spAutoFit/>
          </a:bodyPr>
          <a:p>
            <a:r>
              <a:rPr lang="zh-CN" altLang="en-US" sz="3200" b="1" dirty="0">
                <a:solidFill>
                  <a:srgbClr val="000000"/>
                </a:solidFill>
                <a:latin typeface="Arial" panose="020B0604020202020204" pitchFamily="34" charset="0"/>
                <a:ea typeface="黑体" panose="02010609060101010101" pitchFamily="49" charset="-122"/>
                <a:sym typeface="Arial" panose="020B0604020202020204" pitchFamily="34" charset="0"/>
              </a:rPr>
              <a:t>二、城市土地利用</a:t>
            </a:r>
            <a:endParaRPr lang="zh-CN" altLang="en-US" sz="3200"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387"/>
                                        </p:tgtEl>
                                        <p:attrNameLst>
                                          <p:attrName>style.visibility</p:attrName>
                                        </p:attrNameLst>
                                      </p:cBhvr>
                                      <p:to>
                                        <p:strVal val="visible"/>
                                      </p:to>
                                    </p:set>
                                    <p:anim calcmode="fmla" valueType="clr">
                                      <p:cBhvr override="childStyle">
                                        <p:cTn id="7" dur="80"/>
                                        <p:tgtEl>
                                          <p:spTgt spid="16387"/>
                                        </p:tgtEl>
                                        <p:attrNameLst>
                                          <p:attrName>style.color</p:attrName>
                                        </p:attrNameLst>
                                      </p:cBhvr>
                                      <p:tavLst>
                                        <p:tav tm="0">
                                          <p:val>
                                            <p:clrVal>
                                              <a:schemeClr val="accent1"/>
                                            </p:clrVal>
                                          </p:val>
                                        </p:tav>
                                        <p:tav tm="50000">
                                          <p:val>
                                            <p:clrVal>
                                              <a:schemeClr val="accent1"/>
                                            </p:clrVal>
                                          </p:val>
                                        </p:tav>
                                      </p:tavLst>
                                    </p:anim>
                                    <p:anim calcmode="fmla" valueType="clr">
                                      <p:cBhvr>
                                        <p:cTn id="8" dur="80"/>
                                        <p:tgtEl>
                                          <p:spTgt spid="16387"/>
                                        </p:tgtEl>
                                        <p:attrNameLst>
                                          <p:attrName>fillcolor</p:attrName>
                                        </p:attrNameLst>
                                      </p:cBhvr>
                                      <p:tavLst>
                                        <p:tav tm="0">
                                          <p:val>
                                            <p:clrVal>
                                              <a:schemeClr val="accent1"/>
                                            </p:clrVal>
                                          </p:val>
                                        </p:tav>
                                        <p:tav tm="50000">
                                          <p:val>
                                            <p:clrVal>
                                              <a:schemeClr val="accent1"/>
                                            </p:clrVal>
                                          </p:val>
                                        </p:tav>
                                      </p:tavLst>
                                    </p:anim>
                                    <p:set>
                                      <p:cBhvr>
                                        <p:cTn id="9" dur="80"/>
                                        <p:tgtEl>
                                          <p:spTgt spid="1638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388"/>
                                        </p:tgtEl>
                                        <p:attrNameLst>
                                          <p:attrName>style.visibility</p:attrName>
                                        </p:attrNameLst>
                                      </p:cBhvr>
                                      <p:to>
                                        <p:strVal val="visible"/>
                                      </p:to>
                                    </p:set>
                                    <p:animEffect filter="barn(inVertical)">
                                      <p:cBhvr>
                                        <p:cTn id="14" dur="500"/>
                                        <p:tgtEl>
                                          <p:spTgt spid="16388"/>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16390"/>
                                        </p:tgtEl>
                                        <p:attrNameLst>
                                          <p:attrName>style.visibility</p:attrName>
                                        </p:attrNameLst>
                                      </p:cBhvr>
                                      <p:to>
                                        <p:strVal val="visible"/>
                                      </p:to>
                                    </p:set>
                                    <p:animEffect filter="dissolve">
                                      <p:cBhvr>
                                        <p:cTn id="18" dur="500"/>
                                        <p:tgtEl>
                                          <p:spTgt spid="16390"/>
                                        </p:tgtEl>
                                      </p:cBhvr>
                                    </p:animEffect>
                                  </p:childTnLst>
                                </p:cTn>
                              </p:par>
                            </p:childTnLst>
                          </p:cTn>
                        </p:par>
                        <p:par>
                          <p:cTn id="19" fill="hold">
                            <p:stCondLst>
                              <p:cond delay="1000"/>
                            </p:stCondLst>
                            <p:childTnLst>
                              <p:par>
                                <p:cTn id="20" presetID="40" presetClass="entr" presetSubtype="0" fill="hold" grpId="0" nodeType="afterEffect">
                                  <p:stCondLst>
                                    <p:cond delay="0"/>
                                  </p:stCondLst>
                                  <p:iterate type="lt">
                                    <p:tmPct val="10000"/>
                                  </p:iterate>
                                  <p:childTnLst>
                                    <p:set>
                                      <p:cBhvr>
                                        <p:cTn id="21" dur="1" fill="hold">
                                          <p:stCondLst>
                                            <p:cond delay="0"/>
                                          </p:stCondLst>
                                        </p:cTn>
                                        <p:tgtEl>
                                          <p:spTgt spid="16389"/>
                                        </p:tgtEl>
                                        <p:attrNameLst>
                                          <p:attrName>style.visibility</p:attrName>
                                        </p:attrNameLst>
                                      </p:cBhvr>
                                      <p:to>
                                        <p:strVal val="visible"/>
                                      </p:to>
                                    </p:set>
                                    <p:animEffect filter="fade">
                                      <p:cBhvr>
                                        <p:cTn id="22" dur="1000"/>
                                        <p:tgtEl>
                                          <p:spTgt spid="16389"/>
                                        </p:tgtEl>
                                      </p:cBhvr>
                                    </p:animEffect>
                                    <p:anim calcmode="lin" valueType="num">
                                      <p:cBhvr>
                                        <p:cTn id="23" dur="1000" fill="hold"/>
                                        <p:tgtEl>
                                          <p:spTgt spid="16389"/>
                                        </p:tgtEl>
                                        <p:attrNameLst>
                                          <p:attrName>ppt_x</p:attrName>
                                        </p:attrNameLst>
                                      </p:cBhvr>
                                      <p:tavLst>
                                        <p:tav tm="0">
                                          <p:val>
                                            <p:strVal val="#ppt_x-.1"/>
                                          </p:val>
                                        </p:tav>
                                        <p:tav tm="100000">
                                          <p:val>
                                            <p:strVal val="#ppt_x"/>
                                          </p:val>
                                        </p:tav>
                                      </p:tavLst>
                                    </p:anim>
                                    <p:anim calcmode="lin" valueType="num">
                                      <p:cBhvr>
                                        <p:cTn id="24" dur="1000" fill="hold"/>
                                        <p:tgtEl>
                                          <p:spTgt spid="16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ldLvl="0"/>
      <p:bldP spid="16388" grpId="0" bldLvl="0"/>
      <p:bldP spid="16389"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8610" name="组合 4"/>
          <p:cNvGrpSpPr/>
          <p:nvPr/>
        </p:nvGrpSpPr>
        <p:grpSpPr>
          <a:xfrm>
            <a:off x="4022725" y="273050"/>
            <a:ext cx="4498975" cy="6264275"/>
            <a:chOff x="3192" y="200"/>
            <a:chExt cx="7086" cy="11319"/>
          </a:xfrm>
        </p:grpSpPr>
        <p:pic>
          <p:nvPicPr>
            <p:cNvPr id="68611" name="图片 2"/>
            <p:cNvPicPr>
              <a:picLocks noChangeAspect="1"/>
            </p:cNvPicPr>
            <p:nvPr/>
          </p:nvPicPr>
          <p:blipFill>
            <a:blip r:embed="rId1"/>
            <a:stretch>
              <a:fillRect/>
            </a:stretch>
          </p:blipFill>
          <p:spPr>
            <a:xfrm>
              <a:off x="3192" y="200"/>
              <a:ext cx="7087" cy="6389"/>
            </a:xfrm>
            <a:prstGeom prst="rect">
              <a:avLst/>
            </a:prstGeom>
            <a:noFill/>
            <a:ln w="9525">
              <a:noFill/>
            </a:ln>
          </p:spPr>
        </p:pic>
        <p:pic>
          <p:nvPicPr>
            <p:cNvPr id="68612" name="图片 3"/>
            <p:cNvPicPr>
              <a:picLocks noChangeAspect="1"/>
            </p:cNvPicPr>
            <p:nvPr/>
          </p:nvPicPr>
          <p:blipFill>
            <a:blip r:embed="rId2"/>
            <a:srcRect l="3349"/>
            <a:stretch>
              <a:fillRect/>
            </a:stretch>
          </p:blipFill>
          <p:spPr>
            <a:xfrm>
              <a:off x="3192" y="6589"/>
              <a:ext cx="6978" cy="4930"/>
            </a:xfrm>
            <a:prstGeom prst="rect">
              <a:avLst/>
            </a:prstGeom>
            <a:noFill/>
            <a:ln w="9525">
              <a:noFill/>
            </a:ln>
          </p:spPr>
        </p:pic>
      </p:grpSp>
      <p:sp>
        <p:nvSpPr>
          <p:cNvPr id="9222" name="Text Box 6"/>
          <p:cNvSpPr txBox="1">
            <a:spLocks noChangeArrowheads="1"/>
          </p:cNvSpPr>
          <p:nvPr/>
        </p:nvSpPr>
        <p:spPr bwMode="auto">
          <a:xfrm>
            <a:off x="363538" y="862013"/>
            <a:ext cx="343693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R="0" defTabSz="914400" eaLnBrk="0" hangingPunct="0">
              <a:buClrTx/>
              <a:buSzTx/>
              <a:defRPr/>
            </a:pPr>
            <a:r>
              <a:rPr kumimoji="0" lang="en-US" altLang="zh-CN" sz="2400" b="1" kern="1200" cap="none" spc="0" normalizeH="0" baseline="0" noProof="0" dirty="0">
                <a:solidFill>
                  <a:srgbClr val="0000FF"/>
                </a:solidFill>
                <a:effectLst>
                  <a:outerShdw blurRad="38100" dist="38100" dir="2700000" algn="tl">
                    <a:srgbClr val="FFFFFF"/>
                  </a:outerShdw>
                </a:effectLst>
                <a:latin typeface="楷体_GB2312" panose="02010609030101010101" pitchFamily="49" charset="-122"/>
                <a:ea typeface="楷体_GB2312" panose="02010609030101010101" pitchFamily="49" charset="-122"/>
                <a:cs typeface="+mn-cs"/>
                <a:sym typeface="+mn-ea"/>
              </a:rPr>
              <a:t>    </a:t>
            </a:r>
            <a:r>
              <a:rPr kumimoji="0" lang="zh-CN" altLang="en-US" sz="2400" b="1" kern="1200" cap="none" spc="0" normalizeH="0" baseline="0" noProof="0" dirty="0">
                <a:solidFill>
                  <a:srgbClr val="0000FF"/>
                </a:solidFill>
                <a:effectLst>
                  <a:outerShdw blurRad="38100" dist="38100" dir="2700000" algn="tl">
                    <a:srgbClr val="FFFFFF"/>
                  </a:outerShdw>
                </a:effectLst>
                <a:latin typeface="楷体_GB2312" panose="02010609030101010101" pitchFamily="49" charset="-122"/>
                <a:ea typeface="楷体_GB2312" panose="02010609030101010101" pitchFamily="49" charset="-122"/>
                <a:cs typeface="+mn-cs"/>
                <a:sym typeface="+mn-ea"/>
              </a:rPr>
              <a:t>分析图2-4，看一看商业用地、居住用地、工业用地、市政用地的分布各有什么特点，说一说城市土地利用的基本特征。</a:t>
            </a:r>
            <a:endParaRPr kumimoji="0" lang="zh-CN" altLang="en-US" sz="2400" b="1" kern="1200" cap="none" spc="0" normalizeH="0" baseline="0" noProof="0" dirty="0">
              <a:solidFill>
                <a:srgbClr val="0000FF"/>
              </a:solidFill>
              <a:effectLst>
                <a:outerShdw blurRad="38100" dist="38100" dir="2700000" algn="tl">
                  <a:srgbClr val="FFFFFF"/>
                </a:outerShdw>
              </a:effectLst>
              <a:latin typeface="楷体_GB2312" panose="02010609030101010101" pitchFamily="49" charset="-122"/>
              <a:ea typeface="楷体_GB2312" panose="02010609030101010101" pitchFamily="49" charset="-122"/>
              <a:cs typeface="+mn-cs"/>
              <a:sym typeface="+mn-ea"/>
            </a:endParaRPr>
          </a:p>
          <a:p>
            <a:pPr marR="0" algn="ctr" defTabSz="914400" eaLnBrk="0" hangingPunct="0">
              <a:buClrTx/>
              <a:buSzTx/>
              <a:defRPr/>
            </a:pPr>
            <a:endParaRPr kumimoji="0" lang="zh-CN" altLang="en-US" sz="2400" b="1" kern="1200" cap="none" spc="0" normalizeH="0" baseline="0" noProof="0" dirty="0">
              <a:solidFill>
                <a:srgbClr val="0000FF"/>
              </a:solidFill>
              <a:effectLst>
                <a:outerShdw blurRad="38100" dist="38100" dir="2700000" algn="tl">
                  <a:srgbClr val="FFFFFF"/>
                </a:outerShdw>
              </a:effectLst>
              <a:latin typeface="楷体_GB2312" panose="02010609030101010101" pitchFamily="49" charset="-122"/>
              <a:ea typeface="楷体_GB2312" panose="02010609030101010101" pitchFamily="49" charset="-122"/>
              <a:cs typeface="+mn-cs"/>
              <a:sym typeface="+mn-ea"/>
            </a:endParaRPr>
          </a:p>
        </p:txBody>
      </p:sp>
      <p:sp>
        <p:nvSpPr>
          <p:cNvPr id="68614" name="Text Box 2"/>
          <p:cNvSpPr txBox="1"/>
          <p:nvPr/>
        </p:nvSpPr>
        <p:spPr>
          <a:xfrm>
            <a:off x="363538" y="146050"/>
            <a:ext cx="3997325" cy="646113"/>
          </a:xfrm>
          <a:prstGeom prst="rect">
            <a:avLst/>
          </a:prstGeom>
          <a:noFill/>
          <a:ln w="9525">
            <a:noFill/>
          </a:ln>
        </p:spPr>
        <p:txBody>
          <a:bodyPr wrap="square" anchor="t">
            <a:spAutoFit/>
          </a:bodyPr>
          <a:p>
            <a:pPr eaLnBrk="0" hangingPunct="0"/>
            <a:r>
              <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rPr>
              <a:t>探究活动</a:t>
            </a:r>
            <a:r>
              <a:rPr lang="en-US" altLang="zh-CN" sz="3600" b="1" dirty="0">
                <a:solidFill>
                  <a:srgbClr val="FF0000"/>
                </a:solidFill>
                <a:latin typeface="Arial" panose="020B0604020202020204" pitchFamily="34" charset="0"/>
                <a:ea typeface="宋体" panose="02010600030101010101" pitchFamily="2" charset="-122"/>
                <a:sym typeface="Calibri" panose="020F0502020204030204" pitchFamily="34" charset="0"/>
              </a:rPr>
              <a:t>P30:</a:t>
            </a:r>
            <a:endPar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68615" name="文本框 5"/>
          <p:cNvSpPr txBox="1"/>
          <p:nvPr/>
        </p:nvSpPr>
        <p:spPr>
          <a:xfrm>
            <a:off x="363852" y="3940810"/>
            <a:ext cx="3872868" cy="1630040"/>
          </a:xfrm>
          <a:prstGeom prst="rect">
            <a:avLst/>
          </a:prstGeom>
          <a:noFill/>
          <a:ln w="9525">
            <a:noFill/>
          </a:ln>
        </p:spPr>
        <p:txBody>
          <a:bodyPr wrap="square" anchor="t">
            <a:spAutoFit/>
          </a:bodyPr>
          <a:p>
            <a:r>
              <a:rPr lang="zh-CN" altLang="en-US" sz="2000" b="1" noProof="1">
                <a:latin typeface="宋体" panose="02010600030101010101" pitchFamily="2" charset="-122"/>
                <a:ea typeface="宋体" panose="02010600030101010101" pitchFamily="2" charset="-122"/>
                <a:cs typeface="宋体" panose="02010600030101010101" pitchFamily="2" charset="-122"/>
              </a:rPr>
              <a:t>按人口划分：</a:t>
            </a:r>
            <a:endParaRPr lang="zh-CN" altLang="en-US" sz="2000" b="1" noProof="1">
              <a:latin typeface="宋体" panose="02010600030101010101" pitchFamily="2" charset="-122"/>
              <a:cs typeface="宋体" panose="02010600030101010101" pitchFamily="2" charset="-122"/>
            </a:endParaRPr>
          </a:p>
          <a:p>
            <a:r>
              <a:rPr lang="zh-CN" altLang="en-US" sz="2000" b="1" noProof="1">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大 城 市： 100-</a:t>
            </a:r>
            <a:r>
              <a:rPr lang="en-US" altLang="zh-CN" sz="2000" b="1" noProof="1">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5</a:t>
            </a:r>
            <a:r>
              <a:rPr lang="zh-CN" altLang="en-US" sz="2000" b="1" noProof="1">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00万人口</a:t>
            </a:r>
            <a:endParaRPr lang="zh-CN" altLang="en-US" sz="2000" b="1" noProof="1">
              <a:gradFill>
                <a:gsLst>
                  <a:gs pos="0">
                    <a:srgbClr val="7B32B2"/>
                  </a:gs>
                  <a:gs pos="100000">
                    <a:srgbClr val="401A5D"/>
                  </a:gs>
                </a:gsLst>
                <a:lin scaled="0"/>
              </a:gradFill>
              <a:latin typeface="宋体" panose="02010600030101010101" pitchFamily="2" charset="-122"/>
              <a:cs typeface="宋体" panose="02010600030101010101" pitchFamily="2" charset="-122"/>
            </a:endParaRPr>
          </a:p>
          <a:p>
            <a:r>
              <a:rPr lang="zh-CN" altLang="en-US" sz="2000" b="1" noProof="1">
                <a:solidFill>
                  <a:srgbClr val="0000FF"/>
                </a:solidFill>
                <a:latin typeface="宋体" panose="02010600030101010101" pitchFamily="2" charset="-122"/>
                <a:ea typeface="宋体" panose="02010600030101010101" pitchFamily="2" charset="-122"/>
                <a:cs typeface="宋体" panose="02010600030101010101" pitchFamily="2" charset="-122"/>
              </a:rPr>
              <a:t>中等城市： 50-100万人口</a:t>
            </a:r>
            <a:endParaRPr lang="zh-CN" altLang="en-US" sz="2000" b="1" noProof="1">
              <a:latin typeface="宋体" panose="02010600030101010101" pitchFamily="2" charset="-122"/>
              <a:cs typeface="宋体" panose="02010600030101010101" pitchFamily="2" charset="-122"/>
            </a:endParaRPr>
          </a:p>
          <a:p>
            <a:r>
              <a:rPr lang="zh-CN" altLang="en-US" sz="2000" b="1" noProof="1">
                <a:solidFill>
                  <a:srgbClr val="FF0000"/>
                </a:solidFill>
                <a:latin typeface="宋体" panose="02010600030101010101" pitchFamily="2" charset="-122"/>
                <a:ea typeface="宋体" panose="02010600030101010101" pitchFamily="2" charset="-122"/>
                <a:cs typeface="宋体" panose="02010600030101010101" pitchFamily="2" charset="-122"/>
              </a:rPr>
              <a:t>小 城 市： </a:t>
            </a:r>
            <a:r>
              <a:rPr lang="en-US" altLang="zh-CN" sz="2000" b="1" noProof="1">
                <a:solidFill>
                  <a:srgbClr val="FF0000"/>
                </a:solidFill>
                <a:latin typeface="宋体" panose="02010600030101010101" pitchFamily="2" charset="-122"/>
                <a:ea typeface="宋体" panose="02010600030101010101" pitchFamily="2" charset="-122"/>
                <a:cs typeface="宋体" panose="02010600030101010101" pitchFamily="2" charset="-122"/>
              </a:rPr>
              <a:t>&lt;</a:t>
            </a:r>
            <a:r>
              <a:rPr lang="zh-CN" altLang="en-US" sz="2000" b="1" noProof="1">
                <a:solidFill>
                  <a:srgbClr val="FF0000"/>
                </a:solidFill>
                <a:latin typeface="宋体" panose="02010600030101010101" pitchFamily="2" charset="-122"/>
                <a:ea typeface="宋体" panose="02010600030101010101" pitchFamily="2" charset="-122"/>
                <a:cs typeface="宋体" panose="02010600030101010101" pitchFamily="2" charset="-122"/>
              </a:rPr>
              <a:t>50万人口</a:t>
            </a:r>
            <a:endParaRPr lang="zh-CN" altLang="en-US" sz="2000" b="1" noProof="1">
              <a:latin typeface="宋体" panose="02010600030101010101" pitchFamily="2" charset="-122"/>
              <a:cs typeface="宋体" panose="02010600030101010101" pitchFamily="2" charset="-122"/>
            </a:endParaRPr>
          </a:p>
          <a:p>
            <a:endParaRPr lang="zh-CN" altLang="en-US" sz="2000" b="1" noProof="1">
              <a:latin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69634" name="图片 2" descr="e7cd7b899e510fb37d2b2816d333c895d1430c04"/>
          <p:cNvPicPr>
            <a:picLocks noChangeAspect="1"/>
          </p:cNvPicPr>
          <p:nvPr>
            <p:custDataLst>
              <p:tags r:id="rId1"/>
            </p:custDataLst>
          </p:nvPr>
        </p:nvPicPr>
        <p:blipFill>
          <a:blip r:embed="rId2"/>
          <a:stretch>
            <a:fillRect/>
          </a:stretch>
        </p:blipFill>
        <p:spPr>
          <a:xfrm>
            <a:off x="638175" y="1387475"/>
            <a:ext cx="7634288" cy="4083050"/>
          </a:xfrm>
          <a:prstGeom prst="rect">
            <a:avLst/>
          </a:prstGeom>
          <a:noFill/>
          <a:ln w="9525">
            <a:noFill/>
          </a:ln>
        </p:spPr>
      </p:pic>
      <p:sp>
        <p:nvSpPr>
          <p:cNvPr id="69635" name="文本框 3"/>
          <p:cNvSpPr txBox="1"/>
          <p:nvPr/>
        </p:nvSpPr>
        <p:spPr>
          <a:xfrm>
            <a:off x="457200" y="457200"/>
            <a:ext cx="7046913" cy="582613"/>
          </a:xfrm>
          <a:prstGeom prst="rect">
            <a:avLst/>
          </a:prstGeom>
          <a:noFill/>
          <a:ln w="9525">
            <a:noFill/>
          </a:ln>
        </p:spPr>
        <p:txBody>
          <a:bodyPr wrap="square" anchor="t">
            <a:spAutoFit/>
          </a:bodyPr>
          <a:p>
            <a:r>
              <a:rPr lang="zh-CN" altLang="en-US" sz="3200" b="1">
                <a:solidFill>
                  <a:srgbClr val="0000FF"/>
                </a:solidFill>
                <a:latin typeface="Arial" panose="020B0604020202020204" pitchFamily="34" charset="0"/>
                <a:ea typeface="宋体" panose="02010600030101010101" pitchFamily="2" charset="-122"/>
              </a:rPr>
              <a:t>【城市规模划分标准】</a:t>
            </a:r>
            <a:r>
              <a:rPr lang="zh-CN" altLang="en-US" sz="2400" b="1">
                <a:solidFill>
                  <a:srgbClr val="0000FF"/>
                </a:solidFill>
                <a:latin typeface="Arial" panose="020B0604020202020204" pitchFamily="34" charset="0"/>
                <a:ea typeface="宋体" panose="02010600030101010101" pitchFamily="2" charset="-122"/>
              </a:rPr>
              <a:t>五类七档</a:t>
            </a:r>
            <a:r>
              <a:rPr lang="zh-CN" altLang="en-US" sz="3200" b="1">
                <a:solidFill>
                  <a:srgbClr val="0000FF"/>
                </a:solidFill>
                <a:latin typeface="Arial" panose="020B0604020202020204" pitchFamily="34" charset="0"/>
                <a:ea typeface="宋体" panose="02010600030101010101" pitchFamily="2" charset="-122"/>
              </a:rPr>
              <a:t> </a:t>
            </a:r>
            <a:endParaRPr lang="zh-CN" altLang="en-US" sz="3200" b="1">
              <a:solidFill>
                <a:srgbClr val="0000FF"/>
              </a:solidFill>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ext Box 2"/>
          <p:cNvSpPr/>
          <p:nvPr/>
        </p:nvSpPr>
        <p:spPr>
          <a:xfrm>
            <a:off x="468313" y="293688"/>
            <a:ext cx="8424862" cy="2159000"/>
          </a:xfrm>
          <a:prstGeom prst="rect">
            <a:avLst/>
          </a:prstGeom>
          <a:noFill/>
          <a:ln w="9525">
            <a:noFill/>
          </a:ln>
        </p:spPr>
        <p:txBody>
          <a:bodyPr anchor="t">
            <a:spAutoFit/>
          </a:bodyPr>
          <a:p>
            <a:pPr>
              <a:lnSpc>
                <a:spcPct val="120000"/>
              </a:lnSpc>
            </a:pPr>
            <a:r>
              <a:rPr lang="en-US" altLang="zh-CN" sz="2800" dirty="0">
                <a:solidFill>
                  <a:srgbClr val="000099"/>
                </a:solidFill>
                <a:latin typeface="楷体" panose="02010609060101010101" charset="-122"/>
                <a:ea typeface="楷体" panose="02010609060101010101" charset="-122"/>
                <a:sym typeface="隶书" pitchFamily="49" charset="-122"/>
              </a:rPr>
              <a:t>    </a:t>
            </a:r>
            <a:r>
              <a:rPr lang="zh-CN" altLang="en-US" sz="2800" dirty="0">
                <a:solidFill>
                  <a:srgbClr val="000099"/>
                </a:solidFill>
                <a:latin typeface="楷体" panose="02010609060101010101" charset="-122"/>
                <a:ea typeface="楷体" panose="02010609060101010101" charset="-122"/>
                <a:sym typeface="隶书" pitchFamily="49" charset="-122"/>
              </a:rPr>
              <a:t>城市是人类作用于自然环境最深刻、最集中的区域，也是自然对人类社会反馈最强烈的区域。下图是美国国家航空航天局(NA</a:t>
            </a:r>
            <a:r>
              <a:rPr lang="en-US" altLang="zh-CN" sz="2800" dirty="0">
                <a:solidFill>
                  <a:srgbClr val="000099"/>
                </a:solidFill>
                <a:latin typeface="楷体" panose="02010609060101010101" charset="-122"/>
                <a:ea typeface="楷体" panose="02010609060101010101" charset="-122"/>
                <a:sym typeface="隶书" pitchFamily="49" charset="-122"/>
              </a:rPr>
              <a:t>SA)</a:t>
            </a:r>
            <a:r>
              <a:rPr lang="zh-CN" altLang="en-US" sz="2800" dirty="0">
                <a:solidFill>
                  <a:srgbClr val="000099"/>
                </a:solidFill>
                <a:latin typeface="楷体" panose="02010609060101010101" charset="-122"/>
                <a:ea typeface="楷体" panose="02010609060101010101" charset="-122"/>
                <a:sym typeface="隶书" pitchFamily="49" charset="-122"/>
              </a:rPr>
              <a:t>制作的一张测绘地图，展示了地球入夜的城市灯火分布情况。</a:t>
            </a:r>
            <a:endParaRPr lang="zh-CN" altLang="en-US" sz="2800" dirty="0">
              <a:solidFill>
                <a:srgbClr val="000099"/>
              </a:solidFill>
              <a:latin typeface="楷体" panose="02010609060101010101" charset="-122"/>
              <a:ea typeface="楷体" panose="02010609060101010101" charset="-122"/>
              <a:sym typeface="隶书" pitchFamily="49" charset="-122"/>
            </a:endParaRPr>
          </a:p>
        </p:txBody>
      </p:sp>
      <p:pic>
        <p:nvPicPr>
          <p:cNvPr id="52226" name="图片 2" descr="0"/>
          <p:cNvPicPr>
            <a:picLocks noChangeAspect="1"/>
          </p:cNvPicPr>
          <p:nvPr/>
        </p:nvPicPr>
        <p:blipFill>
          <a:blip r:embed="rId1"/>
          <a:stretch>
            <a:fillRect/>
          </a:stretch>
        </p:blipFill>
        <p:spPr>
          <a:xfrm>
            <a:off x="1455738" y="2579688"/>
            <a:ext cx="6450012" cy="36195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3000" fill="hold">
                                          <p:stCondLst>
                                            <p:cond delay="0"/>
                                          </p:stCondLst>
                                        </p:cTn>
                                        <p:tgtEl>
                                          <p:spTgt spid="4098"/>
                                        </p:tgtEl>
                                        <p:attrNameLst>
                                          <p:attrName>style.visibility</p:attrName>
                                        </p:attrNameLst>
                                      </p:cBhvr>
                                      <p:to>
                                        <p:strVal val="visible"/>
                                      </p:to>
                                    </p:set>
                                    <p:animEffect filter="wipe(up)">
                                      <p:cBhvr>
                                        <p:cTn id="7" dur="3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3" name="Text Box 7"/>
          <p:cNvSpPr txBox="1">
            <a:spLocks noChangeArrowheads="1"/>
          </p:cNvSpPr>
          <p:nvPr/>
        </p:nvSpPr>
        <p:spPr bwMode="auto">
          <a:xfrm>
            <a:off x="0" y="280988"/>
            <a:ext cx="9215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defTabSz="914400" eaLnBrk="0" hangingPunct="0">
              <a:buClrTx/>
              <a:buSzTx/>
              <a:defRPr/>
            </a:pPr>
            <a:r>
              <a:rPr kumimoji="0" lang="en-US" altLang="zh-CN" sz="2400" b="1" kern="1200" cap="none" spc="0" normalizeH="0" baseline="0" noProof="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1</a:t>
            </a:r>
            <a:r>
              <a:rPr kumimoji="0" lang="zh-CN" altLang="en-US" sz="2400" b="1" kern="1200" cap="none" spc="0" normalizeH="0" baseline="0" noProof="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、商业用地</a:t>
            </a:r>
            <a:r>
              <a:rPr kumimoji="0" lang="zh-CN" altLang="en-US" sz="2400" b="1" kern="1200" cap="none" spc="0" normalizeH="0" baseline="0" noProof="0" dirty="0">
                <a:solidFill>
                  <a:srgbClr val="FF0000"/>
                </a:solidFill>
                <a:effectLst>
                  <a:outerShdw blurRad="38100" dist="38100" dir="2700000" algn="tl">
                    <a:srgbClr val="FFFFFF"/>
                  </a:outerShdw>
                </a:effectLst>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000" b="1" kern="1200" cap="none" spc="0" normalizeH="0" baseline="0" noProof="0" dirty="0">
                <a:solidFill>
                  <a:srgbClr val="0000FF"/>
                </a:solidFill>
                <a:latin typeface="Arial" panose="020B0604020202020204" pitchFamily="34" charset="0"/>
                <a:ea typeface="宋体" panose="02010600030101010101" pitchFamily="2" charset="-122"/>
                <a:cs typeface="+mn-cs"/>
                <a:sym typeface="+mn-ea"/>
              </a:rPr>
              <a:t>零售、</a:t>
            </a:r>
            <a:r>
              <a:rPr lang="zh-CN" altLang="en-US" sz="2000" b="1" noProof="0" dirty="0">
                <a:solidFill>
                  <a:srgbClr val="0000FF"/>
                </a:solidFill>
                <a:latin typeface="Arial" panose="020B0604020202020204" pitchFamily="34" charset="0"/>
                <a:ea typeface="宋体" panose="02010600030101010101" pitchFamily="2" charset="-122"/>
                <a:cs typeface="+mn-cs"/>
                <a:sym typeface="+mn-ea"/>
              </a:rPr>
              <a:t>批发</a:t>
            </a:r>
            <a:r>
              <a:rPr kumimoji="0" lang="zh-CN" altLang="en-US" sz="2000" b="1" kern="1200" cap="none" spc="0" normalizeH="0" baseline="0" noProof="0" dirty="0">
                <a:solidFill>
                  <a:srgbClr val="0000FF"/>
                </a:solidFill>
                <a:latin typeface="Arial" panose="020B0604020202020204" pitchFamily="34" charset="0"/>
                <a:ea typeface="宋体" panose="02010600030101010101" pitchFamily="2" charset="-122"/>
                <a:cs typeface="+mn-cs"/>
                <a:sym typeface="+mn-ea"/>
              </a:rPr>
              <a:t>商业用地、住宿餐饮用地、商务金融用地、其他。</a:t>
            </a:r>
            <a:endParaRPr kumimoji="0" lang="zh-CN" altLang="en-US" sz="2000" b="1" kern="1200" cap="none" spc="0" normalizeH="0" baseline="0" noProof="0" dirty="0">
              <a:solidFill>
                <a:srgbClr val="0000FF"/>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endParaRPr>
          </a:p>
        </p:txBody>
      </p:sp>
      <p:pic>
        <p:nvPicPr>
          <p:cNvPr id="9228" name="Picture 12" descr="j0158007"/>
          <p:cNvPicPr>
            <a:picLocks noChangeAspect="1"/>
          </p:cNvPicPr>
          <p:nvPr/>
        </p:nvPicPr>
        <p:blipFill>
          <a:blip r:embed="rId1"/>
          <a:stretch>
            <a:fillRect/>
          </a:stretch>
        </p:blipFill>
        <p:spPr>
          <a:xfrm>
            <a:off x="0" y="952500"/>
            <a:ext cx="9144000" cy="250825"/>
          </a:xfrm>
          <a:prstGeom prst="rect">
            <a:avLst/>
          </a:prstGeom>
          <a:noFill/>
          <a:ln w="9525">
            <a:noFill/>
          </a:ln>
        </p:spPr>
      </p:pic>
      <p:grpSp>
        <p:nvGrpSpPr>
          <p:cNvPr id="3" name="组合 2"/>
          <p:cNvGrpSpPr/>
          <p:nvPr/>
        </p:nvGrpSpPr>
        <p:grpSpPr>
          <a:xfrm>
            <a:off x="1466850" y="1322388"/>
            <a:ext cx="3965575" cy="1239837"/>
            <a:chOff x="1420" y="5773"/>
            <a:chExt cx="6245" cy="1952"/>
          </a:xfrm>
        </p:grpSpPr>
        <p:sp>
          <p:nvSpPr>
            <p:cNvPr id="2" name="文本框 1"/>
            <p:cNvSpPr txBox="1"/>
            <p:nvPr/>
          </p:nvSpPr>
          <p:spPr>
            <a:xfrm>
              <a:off x="1577" y="6080"/>
              <a:ext cx="2540"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商业用地</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4" name="左大括号 3"/>
            <p:cNvSpPr/>
            <p:nvPr/>
          </p:nvSpPr>
          <p:spPr>
            <a:xfrm>
              <a:off x="4347" y="5970"/>
              <a:ext cx="445" cy="1487"/>
            </a:xfrm>
            <a:prstGeom prst="leftBrace">
              <a:avLst/>
            </a:prstGeom>
            <a:ln>
              <a:solidFill>
                <a:srgbClr val="FF0000"/>
              </a:solidFill>
            </a:ln>
          </p:spPr>
          <p:style>
            <a:lnRef idx="2">
              <a:schemeClr val="dk1"/>
            </a:lnRef>
            <a:fillRef idx="0">
              <a:schemeClr val="dk1"/>
            </a:fillRef>
            <a:effectRef idx="1">
              <a:schemeClr val="dk1"/>
            </a:effectRef>
            <a:fontRef idx="minor">
              <a:schemeClr val="tx1"/>
            </a:fontRef>
          </p:style>
          <p:txBody>
            <a:bodyPr rtlCol="0" anchor="ctr"/>
            <a:p>
              <a:pPr algn="ctr" fontAlgn="base"/>
              <a:endParaRPr lang="zh-CN" altLang="en-US" strike="noStrike" noProof="1"/>
            </a:p>
          </p:txBody>
        </p:sp>
        <p:sp>
          <p:nvSpPr>
            <p:cNvPr id="5" name="文本框 4"/>
            <p:cNvSpPr txBox="1"/>
            <p:nvPr/>
          </p:nvSpPr>
          <p:spPr>
            <a:xfrm>
              <a:off x="5125" y="5772"/>
              <a:ext cx="2540"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市场最优</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7" name="文本框 6"/>
            <p:cNvSpPr txBox="1"/>
            <p:nvPr/>
          </p:nvSpPr>
          <p:spPr>
            <a:xfrm>
              <a:off x="5125" y="6902"/>
              <a:ext cx="2540"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交通最优</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8" name="文本框 7"/>
            <p:cNvSpPr txBox="1"/>
            <p:nvPr/>
          </p:nvSpPr>
          <p:spPr>
            <a:xfrm>
              <a:off x="1420" y="6950"/>
              <a:ext cx="2697" cy="725"/>
            </a:xfrm>
            <a:prstGeom prst="rect">
              <a:avLst/>
            </a:prstGeom>
            <a:noFill/>
          </p:spPr>
          <p:txBody>
            <a:bodyPr wrap="none" rtlCol="0" anchor="t">
              <a:spAutoFit/>
            </a:bodyPr>
            <a:p>
              <a:pPr marR="0" defTabSz="914400" eaLnBrk="0" hangingPunct="0"/>
              <a:r>
                <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（占地小）</a:t>
              </a:r>
              <a:endPar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grpSp>
      <p:pic>
        <p:nvPicPr>
          <p:cNvPr id="112642" name="Picture 2" descr="香港"/>
          <p:cNvPicPr>
            <a:picLocks noChangeAspect="1"/>
          </p:cNvPicPr>
          <p:nvPr/>
        </p:nvPicPr>
        <p:blipFill>
          <a:blip r:embed="rId2"/>
          <a:stretch>
            <a:fillRect/>
          </a:stretch>
        </p:blipFill>
        <p:spPr>
          <a:xfrm>
            <a:off x="-93662" y="3116263"/>
            <a:ext cx="4227512" cy="3230562"/>
          </a:xfrm>
          <a:prstGeom prst="rect">
            <a:avLst/>
          </a:prstGeom>
          <a:noFill/>
          <a:ln w="9525">
            <a:noFill/>
          </a:ln>
        </p:spPr>
      </p:pic>
      <p:sp>
        <p:nvSpPr>
          <p:cNvPr id="20482" name="自选图形 2"/>
          <p:cNvSpPr/>
          <p:nvPr/>
        </p:nvSpPr>
        <p:spPr>
          <a:xfrm>
            <a:off x="4030663" y="3622675"/>
            <a:ext cx="5113337" cy="2493963"/>
          </a:xfrm>
          <a:prstGeom prst="wedgeRoundRectCallout">
            <a:avLst>
              <a:gd name="adj1" fmla="val -50917"/>
              <a:gd name="adj2" fmla="val -52417"/>
              <a:gd name="adj3" fmla="val 16667"/>
            </a:avLst>
          </a:prstGeom>
          <a:solidFill>
            <a:srgbClr val="FFFF99"/>
          </a:solidFill>
          <a:ln w="9525" cap="flat" cmpd="sng">
            <a:solidFill>
              <a:schemeClr val="tx1"/>
            </a:solidFill>
            <a:prstDash val="solid"/>
            <a:miter/>
            <a:headEnd type="none" w="med" len="med"/>
            <a:tailEnd type="none" w="med" len="med"/>
          </a:ln>
        </p:spPr>
        <p:txBody>
          <a:bodyPr anchor="t"/>
          <a:p>
            <a:pPr algn="ctr"/>
            <a:r>
              <a:rPr lang="zh-CN" altLang="en-US" sz="2800" b="1" dirty="0">
                <a:solidFill>
                  <a:srgbClr val="CC0000"/>
                </a:solidFill>
                <a:latin typeface="Arial" panose="020B0604020202020204" pitchFamily="34" charset="0"/>
                <a:ea typeface="黑体" panose="02010609060101010101" pitchFamily="49" charset="-122"/>
                <a:sym typeface="Arial" panose="020B0604020202020204" pitchFamily="34" charset="0"/>
              </a:rPr>
              <a:t>商业区</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多位于市中心、交通干线两侧或街角路口，有些大城市和特大城市的市中心还会形成一个</a:t>
            </a:r>
            <a:r>
              <a:rPr lang="zh-CN" altLang="en-US" sz="2800" b="1" dirty="0">
                <a:solidFill>
                  <a:srgbClr val="0000FF"/>
                </a:solidFill>
                <a:latin typeface="Arial" panose="020B0604020202020204" pitchFamily="34" charset="0"/>
                <a:ea typeface="宋体" panose="02010600030101010101" pitchFamily="2" charset="-122"/>
                <a:sym typeface="Arial" panose="020B0604020202020204" pitchFamily="34" charset="0"/>
              </a:rPr>
              <a:t>特殊</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的商业区</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中心商务区（</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CBD</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9223"/>
                                        </p:tgtEl>
                                        <p:attrNameLst>
                                          <p:attrName>style.visibility</p:attrName>
                                        </p:attrNameLst>
                                      </p:cBhvr>
                                      <p:to>
                                        <p:strVal val="visible"/>
                                      </p:to>
                                    </p:set>
                                    <p:anim calcmode="discrete" valueType="clr">
                                      <p:cBhvr override="childStyle">
                                        <p:cTn id="7" dur="80"/>
                                        <p:tgtEl>
                                          <p:spTgt spid="922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23"/>
                                        </p:tgtEl>
                                        <p:attrNameLst>
                                          <p:attrName>fillcolor</p:attrName>
                                        </p:attrNameLst>
                                      </p:cBhvr>
                                      <p:tavLst>
                                        <p:tav tm="0">
                                          <p:val>
                                            <p:clrVal>
                                              <a:schemeClr val="accent2"/>
                                            </p:clrVal>
                                          </p:val>
                                        </p:tav>
                                        <p:tav tm="50000">
                                          <p:val>
                                            <p:clrVal>
                                              <a:schemeClr val="hlink"/>
                                            </p:clrVal>
                                          </p:val>
                                        </p:tav>
                                      </p:tavLst>
                                    </p:anim>
                                    <p:set>
                                      <p:cBhvr>
                                        <p:cTn id="9" dur="80"/>
                                        <p:tgtEl>
                                          <p:spTgt spid="9223"/>
                                        </p:tgtEl>
                                        <p:attrNameLst>
                                          <p:attrName>fill.type</p:attrName>
                                        </p:attrNameLst>
                                      </p:cBhvr>
                                      <p:to>
                                        <p:strVal val="solid"/>
                                      </p:to>
                                    </p:set>
                                  </p:childTnLst>
                                </p:cTn>
                              </p:par>
                            </p:childTnLst>
                          </p:cTn>
                        </p:par>
                        <p:par>
                          <p:cTn id="10" fill="hold">
                            <p:stCondLst>
                              <p:cond delay="0"/>
                            </p:stCondLst>
                            <p:childTnLst>
                              <p:par>
                                <p:cTn id="11" presetID="4" presetClass="entr" presetSubtype="16" fill="hold" nodeType="afterEffect">
                                  <p:stCondLst>
                                    <p:cond delay="0"/>
                                  </p:stCondLst>
                                  <p:childTnLst>
                                    <p:set>
                                      <p:cBhvr>
                                        <p:cTn id="12" dur="1" fill="hold">
                                          <p:stCondLst>
                                            <p:cond delay="0"/>
                                          </p:stCondLst>
                                        </p:cTn>
                                        <p:tgtEl>
                                          <p:spTgt spid="9228"/>
                                        </p:tgtEl>
                                        <p:attrNameLst>
                                          <p:attrName>style.visibility</p:attrName>
                                        </p:attrNameLst>
                                      </p:cBhvr>
                                      <p:to>
                                        <p:strVal val="visible"/>
                                      </p:to>
                                    </p:set>
                                    <p:animEffect transition="in" filter="box(in)">
                                      <p:cBhvr>
                                        <p:cTn id="13" dur="500"/>
                                        <p:tgtEl>
                                          <p:spTgt spid="922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12642"/>
                                        </p:tgtEl>
                                        <p:attrNameLst>
                                          <p:attrName>style.visibility</p:attrName>
                                        </p:attrNameLst>
                                      </p:cBhvr>
                                      <p:to>
                                        <p:strVal val="visible"/>
                                      </p:to>
                                    </p:set>
                                    <p:animEffect transition="in" filter="dissolve">
                                      <p:cBhvr>
                                        <p:cTn id="22" dur="500"/>
                                        <p:tgtEl>
                                          <p:spTgt spid="112642"/>
                                        </p:tgtEl>
                                      </p:cBhvr>
                                    </p:animEffect>
                                  </p:childTnLst>
                                </p:cTn>
                              </p:par>
                            </p:childTnLst>
                          </p:cTn>
                        </p:par>
                        <p:par>
                          <p:cTn id="23" fill="hold">
                            <p:stCondLst>
                              <p:cond delay="1000"/>
                            </p:stCondLst>
                            <p:childTnLst>
                              <p:par>
                                <p:cTn id="24" presetID="31" presetClass="entr" presetSubtype="0" fill="hold" grpId="0" nodeType="afterEffect">
                                  <p:stCondLst>
                                    <p:cond delay="0"/>
                                  </p:stCondLst>
                                  <p:childTnLst>
                                    <p:set>
                                      <p:cBhvr>
                                        <p:cTn id="25" dur="1" fill="hold">
                                          <p:stCondLst>
                                            <p:cond delay="0"/>
                                          </p:stCondLst>
                                        </p:cTn>
                                        <p:tgtEl>
                                          <p:spTgt spid="20482"/>
                                        </p:tgtEl>
                                        <p:attrNameLst>
                                          <p:attrName>style.visibility</p:attrName>
                                        </p:attrNameLst>
                                      </p:cBhvr>
                                      <p:to>
                                        <p:strVal val="visible"/>
                                      </p:to>
                                    </p:set>
                                    <p:anim calcmode="lin" valueType="num">
                                      <p:cBhvr>
                                        <p:cTn id="26" dur="1000" fill="hold"/>
                                        <p:tgtEl>
                                          <p:spTgt spid="20482"/>
                                        </p:tgtEl>
                                        <p:attrNameLst>
                                          <p:attrName>ppt_w</p:attrName>
                                        </p:attrNameLst>
                                      </p:cBhvr>
                                      <p:tavLst>
                                        <p:tav tm="0">
                                          <p:val>
                                            <p:fltVal val="0.000000"/>
                                          </p:val>
                                        </p:tav>
                                        <p:tav tm="100000">
                                          <p:val>
                                            <p:strVal val="#ppt_w"/>
                                          </p:val>
                                        </p:tav>
                                      </p:tavLst>
                                    </p:anim>
                                    <p:anim calcmode="lin" valueType="num">
                                      <p:cBhvr>
                                        <p:cTn id="27" dur="1000" fill="hold"/>
                                        <p:tgtEl>
                                          <p:spTgt spid="20482"/>
                                        </p:tgtEl>
                                        <p:attrNameLst>
                                          <p:attrName>ppt_h</p:attrName>
                                        </p:attrNameLst>
                                      </p:cBhvr>
                                      <p:tavLst>
                                        <p:tav tm="0">
                                          <p:val>
                                            <p:fltVal val="0.000000"/>
                                          </p:val>
                                        </p:tav>
                                        <p:tav tm="100000">
                                          <p:val>
                                            <p:strVal val="#ppt_h"/>
                                          </p:val>
                                        </p:tav>
                                      </p:tavLst>
                                    </p:anim>
                                    <p:anim calcmode="lin" valueType="num">
                                      <p:cBhvr>
                                        <p:cTn id="28" dur="1000" fill="hold"/>
                                        <p:tgtEl>
                                          <p:spTgt spid="20482"/>
                                        </p:tgtEl>
                                        <p:attrNameLst>
                                          <p:attrName>style.rotation</p:attrName>
                                        </p:attrNameLst>
                                      </p:cBhvr>
                                      <p:tavLst>
                                        <p:tav tm="0">
                                          <p:val>
                                            <p:fltVal val="90.000000"/>
                                          </p:val>
                                        </p:tav>
                                        <p:tav tm="100000">
                                          <p:val>
                                            <p:fltVal val="0.000000"/>
                                          </p:val>
                                        </p:tav>
                                      </p:tavLst>
                                    </p:anim>
                                    <p:animEffect filter="fade">
                                      <p:cBhvr>
                                        <p:cTn id="29" dur="10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bldLvl="0" animBg="1"/>
      <p:bldP spid="2048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3"/>
          <p:cNvGrpSpPr/>
          <p:nvPr/>
        </p:nvGrpSpPr>
        <p:grpSpPr>
          <a:xfrm>
            <a:off x="3492500" y="3179763"/>
            <a:ext cx="5651500" cy="3448050"/>
            <a:chOff x="0" y="0"/>
            <a:chExt cx="3560" cy="2172"/>
          </a:xfrm>
        </p:grpSpPr>
        <p:pic>
          <p:nvPicPr>
            <p:cNvPr id="71682" name="图片 4"/>
            <p:cNvPicPr>
              <a:picLocks noChangeAspect="1"/>
            </p:cNvPicPr>
            <p:nvPr/>
          </p:nvPicPr>
          <p:blipFill>
            <a:blip r:embed="rId1"/>
            <a:stretch>
              <a:fillRect/>
            </a:stretch>
          </p:blipFill>
          <p:spPr>
            <a:xfrm>
              <a:off x="0" y="0"/>
              <a:ext cx="3560" cy="2172"/>
            </a:xfrm>
            <a:prstGeom prst="rect">
              <a:avLst/>
            </a:prstGeom>
            <a:noFill/>
            <a:ln w="9525">
              <a:noFill/>
            </a:ln>
          </p:spPr>
        </p:pic>
        <p:sp>
          <p:nvSpPr>
            <p:cNvPr id="71683" name="文本框 5"/>
            <p:cNvSpPr/>
            <p:nvPr/>
          </p:nvSpPr>
          <p:spPr>
            <a:xfrm>
              <a:off x="41" y="40"/>
              <a:ext cx="1274" cy="288"/>
            </a:xfrm>
            <a:prstGeom prst="rect">
              <a:avLst/>
            </a:prstGeom>
            <a:noFill/>
            <a:ln w="9525">
              <a:noFill/>
            </a:ln>
          </p:spPr>
          <p:txBody>
            <a:bodyPr wrap="none"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曼哈顿鸟瞰图</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grpSp>
      <p:grpSp>
        <p:nvGrpSpPr>
          <p:cNvPr id="3" name="Group 6"/>
          <p:cNvGrpSpPr/>
          <p:nvPr/>
        </p:nvGrpSpPr>
        <p:grpSpPr>
          <a:xfrm>
            <a:off x="7938" y="-23812"/>
            <a:ext cx="3556000" cy="6910387"/>
            <a:chOff x="0" y="0"/>
            <a:chExt cx="2240" cy="4355"/>
          </a:xfrm>
        </p:grpSpPr>
        <p:pic>
          <p:nvPicPr>
            <p:cNvPr id="71685" name="图片 7"/>
            <p:cNvPicPr>
              <a:picLocks noChangeAspect="1"/>
            </p:cNvPicPr>
            <p:nvPr/>
          </p:nvPicPr>
          <p:blipFill>
            <a:blip r:embed="rId2">
              <a:lum bright="-4001" contrast="7999"/>
            </a:blip>
            <a:stretch>
              <a:fillRect/>
            </a:stretch>
          </p:blipFill>
          <p:spPr>
            <a:xfrm>
              <a:off x="0" y="0"/>
              <a:ext cx="2240" cy="4355"/>
            </a:xfrm>
            <a:prstGeom prst="rect">
              <a:avLst/>
            </a:prstGeom>
            <a:noFill/>
            <a:ln w="9525">
              <a:noFill/>
            </a:ln>
          </p:spPr>
        </p:pic>
        <p:sp>
          <p:nvSpPr>
            <p:cNvPr id="71686" name="文本框 8"/>
            <p:cNvSpPr/>
            <p:nvPr/>
          </p:nvSpPr>
          <p:spPr>
            <a:xfrm>
              <a:off x="0" y="15"/>
              <a:ext cx="1081" cy="288"/>
            </a:xfrm>
            <a:prstGeom prst="rect">
              <a:avLst/>
            </a:prstGeom>
            <a:solidFill>
              <a:schemeClr val="bg1"/>
            </a:solidFill>
            <a:ln w="9525">
              <a:noFill/>
            </a:ln>
          </p:spPr>
          <p:txBody>
            <a:bodyPr wrap="none"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曼哈顿略图</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grpSp>
      <p:sp>
        <p:nvSpPr>
          <p:cNvPr id="71687" name="文本框 3"/>
          <p:cNvSpPr txBox="1"/>
          <p:nvPr/>
        </p:nvSpPr>
        <p:spPr>
          <a:xfrm>
            <a:off x="3763963" y="242888"/>
            <a:ext cx="5114925" cy="2614612"/>
          </a:xfrm>
          <a:prstGeom prst="rect">
            <a:avLst/>
          </a:prstGeom>
          <a:noFill/>
          <a:ln w="9525">
            <a:noFill/>
          </a:ln>
        </p:spPr>
        <p:txBody>
          <a:bodyPr wrap="square" anchor="t">
            <a:spAutoFit/>
          </a:bodyPr>
          <a:p>
            <a:r>
              <a:rPr lang="en-US" altLang="zh-CN" sz="2000" b="1">
                <a:solidFill>
                  <a:srgbClr val="3333CC"/>
                </a:solidFill>
                <a:latin typeface="楷体" panose="02010609060101010101" charset="-122"/>
                <a:ea typeface="楷体" panose="02010609060101010101" charset="-122"/>
              </a:rPr>
              <a:t>    </a:t>
            </a:r>
            <a:r>
              <a:rPr lang="en-US" altLang="zh-CN" sz="2400" b="1">
                <a:solidFill>
                  <a:srgbClr val="3333CC"/>
                </a:solidFill>
                <a:latin typeface="楷体" panose="02010609060101010101" charset="-122"/>
                <a:ea typeface="楷体" panose="02010609060101010101" charset="-122"/>
              </a:rPr>
              <a:t>纽约的CBD曼哈顿</a:t>
            </a:r>
            <a:r>
              <a:rPr lang="en-US" altLang="zh-CN" sz="2000" b="1">
                <a:solidFill>
                  <a:srgbClr val="3333CC"/>
                </a:solidFill>
                <a:latin typeface="楷体" panose="02010609060101010101" charset="-122"/>
                <a:ea typeface="楷体" panose="02010609060101010101" charset="-122"/>
              </a:rPr>
              <a:t>——</a:t>
            </a:r>
            <a:r>
              <a:rPr lang="zh-CN" altLang="en-US" sz="2000" b="1">
                <a:solidFill>
                  <a:srgbClr val="3333CC"/>
                </a:solidFill>
                <a:latin typeface="楷体" panose="02010609060101010101" charset="-122"/>
                <a:ea typeface="楷体" panose="02010609060101010101" charset="-122"/>
              </a:rPr>
              <a:t>长20公里，宽4公里，面积57.7平方公里，是纽约市中心部位的一个岛屿，当今世界上最繁华的地区之一，国际最重要的金融、商业中心。</a:t>
            </a:r>
            <a:r>
              <a:rPr lang="zh-CN" altLang="en-US" sz="2000" b="1">
                <a:solidFill>
                  <a:srgbClr val="FF0000"/>
                </a:solidFill>
                <a:latin typeface="楷体" panose="02010609060101010101" charset="-122"/>
                <a:ea typeface="楷体" panose="02010609060101010101" charset="-122"/>
              </a:rPr>
              <a:t>华尔街、</a:t>
            </a:r>
            <a:r>
              <a:rPr lang="zh-CN" altLang="en-US" sz="2000" b="1">
                <a:solidFill>
                  <a:srgbClr val="FF0000"/>
                </a:solidFill>
                <a:latin typeface="楷体" panose="02010609060101010101" charset="-122"/>
                <a:ea typeface="楷体" panose="02010609060101010101" charset="-122"/>
                <a:sym typeface="宋体" panose="02010600030101010101" pitchFamily="2" charset="-122"/>
              </a:rPr>
              <a:t>世贸中心、</a:t>
            </a:r>
            <a:r>
              <a:rPr lang="zh-CN" altLang="en-US" sz="2000" b="1">
                <a:solidFill>
                  <a:srgbClr val="FF0000"/>
                </a:solidFill>
                <a:latin typeface="楷体" panose="02010609060101010101" charset="-122"/>
                <a:ea typeface="楷体" panose="02010609060101010101" charset="-122"/>
              </a:rPr>
              <a:t>帝国大厦、联合国总部、</a:t>
            </a:r>
            <a:r>
              <a:rPr lang="zh-CN" altLang="en-US" sz="2000" b="1">
                <a:solidFill>
                  <a:srgbClr val="3333CC"/>
                </a:solidFill>
                <a:latin typeface="楷体" panose="02010609060101010101" charset="-122"/>
                <a:ea typeface="楷体" panose="02010609060101010101" charset="-122"/>
              </a:rPr>
              <a:t>百老汇、格林威治村、中央公园、大都会艺术博物馆、大都会歌剧院等名胜都集中在曼哈顿岛。</a:t>
            </a:r>
            <a:endParaRPr lang="zh-CN" altLang="en-US" sz="2000" b="1">
              <a:solidFill>
                <a:srgbClr val="3333CC"/>
              </a:solidFill>
              <a:latin typeface="楷体" panose="02010609060101010101" charset="-122"/>
              <a:ea typeface="楷体" panose="0201060906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filter="dissolve">
                                      <p:cBhvr>
                                        <p:cTn id="7" dur="500"/>
                                        <p:tgtEl>
                                          <p:spTgt spid="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文本框 9"/>
          <p:cNvSpPr txBox="1"/>
          <p:nvPr/>
        </p:nvSpPr>
        <p:spPr>
          <a:xfrm>
            <a:off x="412750" y="282575"/>
            <a:ext cx="8483600" cy="1046163"/>
          </a:xfrm>
          <a:prstGeom prst="rect">
            <a:avLst/>
          </a:prstGeom>
          <a:noFill/>
          <a:ln w="9525">
            <a:noFill/>
          </a:ln>
        </p:spPr>
        <p:txBody>
          <a:bodyPr wrap="square" anchor="t">
            <a:spAutoFit/>
          </a:bodyPr>
          <a:p>
            <a:pPr eaLnBrk="0" hangingPunct="0">
              <a:buSzTx/>
            </a:pP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2、居住用地：</a:t>
            </a:r>
            <a:r>
              <a:rPr lang="zh-CN" altLang="en-US" b="1" dirty="0">
                <a:solidFill>
                  <a:srgbClr val="000000"/>
                </a:solidFill>
                <a:latin typeface="Calibri" panose="020F0502020204030204" pitchFamily="34" charset="0"/>
                <a:ea typeface="宋体" panose="02010600030101010101" pitchFamily="2" charset="-122"/>
                <a:sym typeface="Arial" panose="020B0604020202020204" pitchFamily="34" charset="0"/>
              </a:rPr>
              <a:t>大多数城市中</a:t>
            </a:r>
            <a:r>
              <a:rPr lang="zh-CN" altLang="en-US" b="1" dirty="0">
                <a:solidFill>
                  <a:srgbClr val="CC0000"/>
                </a:solidFill>
                <a:latin typeface="Calibri" panose="020F0502020204030204" pitchFamily="34" charset="0"/>
                <a:ea typeface="黑体" panose="02010609060101010101" pitchFamily="49" charset="-122"/>
                <a:sym typeface="Arial" panose="020B0604020202020204" pitchFamily="34" charset="0"/>
              </a:rPr>
              <a:t>住宅区</a:t>
            </a:r>
            <a:r>
              <a:rPr lang="zh-CN" altLang="en-US" b="1" dirty="0">
                <a:solidFill>
                  <a:srgbClr val="000000"/>
                </a:solidFill>
                <a:latin typeface="Calibri" panose="020F0502020204030204" pitchFamily="34" charset="0"/>
                <a:ea typeface="宋体" panose="02010600030101010101" pitchFamily="2" charset="-122"/>
                <a:sym typeface="Arial" panose="020B0604020202020204" pitchFamily="34" charset="0"/>
              </a:rPr>
              <a:t>占据城市空间的</a:t>
            </a:r>
            <a:r>
              <a:rPr lang="en-US" altLang="zh-CN" b="1" dirty="0">
                <a:solidFill>
                  <a:srgbClr val="000000"/>
                </a:solidFill>
                <a:latin typeface="Calibri" panose="020F0502020204030204" pitchFamily="34" charset="0"/>
                <a:ea typeface="宋体" panose="02010600030101010101" pitchFamily="2" charset="-122"/>
                <a:sym typeface="Arial" panose="020B0604020202020204" pitchFamily="34" charset="0"/>
              </a:rPr>
              <a:t>40%—60%</a:t>
            </a:r>
            <a:r>
              <a:rPr lang="zh-CN" altLang="en-US" b="1" dirty="0">
                <a:solidFill>
                  <a:srgbClr val="000000"/>
                </a:solidFill>
                <a:latin typeface="Calibri" panose="020F0502020204030204" pitchFamily="34" charset="0"/>
                <a:ea typeface="宋体" panose="02010600030101010101" pitchFamily="2" charset="-122"/>
                <a:sym typeface="Arial" panose="020B0604020202020204" pitchFamily="34" charset="0"/>
              </a:rPr>
              <a:t>；有的城市，住宅区的分化还出现了中高级住宅区和低级住宅区。</a:t>
            </a:r>
            <a:endParaRPr lang="zh-CN" altLang="en-US">
              <a:latin typeface="Arial" panose="020B0604020202020204" pitchFamily="34" charset="0"/>
              <a:ea typeface="宋体" panose="02010600030101010101" pitchFamily="2" charset="-122"/>
            </a:endParaRPr>
          </a:p>
          <a:p>
            <a:pPr eaLnBrk="0" hangingPunct="0">
              <a:buSzTx/>
            </a:pPr>
            <a:endParaRPr lang="zh-CN" altLang="en-US" sz="2000">
              <a:latin typeface="Arial" panose="020B0604020202020204" pitchFamily="34" charset="0"/>
              <a:ea typeface="宋体" panose="02010600030101010101" pitchFamily="2" charset="-122"/>
            </a:endParaRPr>
          </a:p>
        </p:txBody>
      </p:sp>
      <p:grpSp>
        <p:nvGrpSpPr>
          <p:cNvPr id="12" name="组合 11"/>
          <p:cNvGrpSpPr/>
          <p:nvPr/>
        </p:nvGrpSpPr>
        <p:grpSpPr>
          <a:xfrm>
            <a:off x="1365250" y="1390650"/>
            <a:ext cx="5940425" cy="1457325"/>
            <a:chOff x="-207" y="5220"/>
            <a:chExt cx="9357" cy="2295"/>
          </a:xfrm>
        </p:grpSpPr>
        <p:sp>
          <p:nvSpPr>
            <p:cNvPr id="13" name="文本框 12"/>
            <p:cNvSpPr txBox="1"/>
            <p:nvPr/>
          </p:nvSpPr>
          <p:spPr>
            <a:xfrm>
              <a:off x="218" y="5775"/>
              <a:ext cx="2655" cy="820"/>
            </a:xfrm>
            <a:prstGeom prst="rect">
              <a:avLst/>
            </a:prstGeom>
            <a:noFill/>
          </p:spPr>
          <p:txBody>
            <a:bodyPr wrap="squar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居住用地</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14" name="左大括号 13"/>
            <p:cNvSpPr/>
            <p:nvPr/>
          </p:nvSpPr>
          <p:spPr>
            <a:xfrm>
              <a:off x="2775" y="5615"/>
              <a:ext cx="443" cy="1488"/>
            </a:xfrm>
            <a:prstGeom prst="leftBrace">
              <a:avLst/>
            </a:prstGeom>
            <a:noFill/>
            <a:ln w="25400" cap="flat" cmpd="sng" algn="ctr">
              <a:solidFill>
                <a:srgbClr val="FF0000"/>
              </a:solidFill>
              <a:prstDash val="soli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a:schemeClr val="tx1"/>
            </a:fontRef>
          </p:style>
          <p:txBody>
            <a:bodyPr rtlCol="0" anchor="ctr"/>
            <a:p>
              <a:pPr algn="ctr" fontAlgn="base"/>
              <a:endParaRPr lang="zh-CN" altLang="en-US" strike="noStrike" noProof="1"/>
            </a:p>
          </p:txBody>
        </p:sp>
        <p:sp>
          <p:nvSpPr>
            <p:cNvPr id="15" name="文本框 14"/>
            <p:cNvSpPr txBox="1"/>
            <p:nvPr/>
          </p:nvSpPr>
          <p:spPr>
            <a:xfrm>
              <a:off x="3218" y="5220"/>
              <a:ext cx="5933" cy="823"/>
            </a:xfrm>
            <a:prstGeom prst="rect">
              <a:avLst/>
            </a:prstGeom>
            <a:noFill/>
          </p:spPr>
          <p:txBody>
            <a:bodyPr wrap="squar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一般</a:t>
              </a:r>
              <a:r>
                <a:rPr kumimoji="0" lang="zh-CN" altLang="en-US" sz="2800" b="1" kern="1200" cap="none" spc="0" normalizeH="0" baseline="0" noProof="0" dirty="0">
                  <a:solidFill>
                    <a:srgbClr val="FF0000"/>
                  </a:solidFill>
                  <a:effectLst>
                    <a:outerShdw blurRad="38100" dist="38100" dir="2700000" algn="tl">
                      <a:srgbClr val="FFFFFF"/>
                    </a:outerShdw>
                  </a:effectLst>
                  <a:latin typeface="+mn-lt"/>
                  <a:ea typeface="+mn-ea"/>
                  <a:cs typeface="+mn-cs"/>
                  <a:sym typeface="+mn-ea"/>
                </a:rPr>
                <a:t>住宅区</a:t>
              </a:r>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靠近市中心</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16" name="文本框 15"/>
            <p:cNvSpPr txBox="1"/>
            <p:nvPr/>
          </p:nvSpPr>
          <p:spPr>
            <a:xfrm>
              <a:off x="3218" y="6693"/>
              <a:ext cx="4805" cy="823"/>
            </a:xfrm>
            <a:prstGeom prst="rect">
              <a:avLst/>
            </a:prstGeom>
            <a:noFill/>
          </p:spPr>
          <p:txBody>
            <a:bodyPr wrap="squar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高级住宅区在郊外</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17" name="文本框 16"/>
            <p:cNvSpPr txBox="1"/>
            <p:nvPr/>
          </p:nvSpPr>
          <p:spPr>
            <a:xfrm>
              <a:off x="-207" y="6693"/>
              <a:ext cx="3188" cy="725"/>
            </a:xfrm>
            <a:prstGeom prst="rect">
              <a:avLst/>
            </a:prstGeom>
            <a:noFill/>
          </p:spPr>
          <p:txBody>
            <a:bodyPr wrap="square" rtlCol="0" anchor="t">
              <a:spAutoFit/>
            </a:bodyPr>
            <a:p>
              <a:pPr marR="0" defTabSz="914400" eaLnBrk="0" hangingPunct="0"/>
              <a:r>
                <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（占地最大）</a:t>
              </a:r>
              <a:endPar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grpSp>
      <p:pic>
        <p:nvPicPr>
          <p:cNvPr id="11" name="Picture 12" descr="j0158007"/>
          <p:cNvPicPr>
            <a:picLocks noChangeAspect="1"/>
          </p:cNvPicPr>
          <p:nvPr/>
        </p:nvPicPr>
        <p:blipFill>
          <a:blip r:embed="rId1"/>
          <a:stretch>
            <a:fillRect/>
          </a:stretch>
        </p:blipFill>
        <p:spPr>
          <a:xfrm>
            <a:off x="0" y="1016000"/>
            <a:ext cx="9144000" cy="250825"/>
          </a:xfrm>
          <a:prstGeom prst="rect">
            <a:avLst/>
          </a:prstGeom>
          <a:noFill/>
          <a:ln w="9525">
            <a:noFill/>
          </a:ln>
        </p:spPr>
      </p:pic>
      <p:pic>
        <p:nvPicPr>
          <p:cNvPr id="72713" name="图片 2"/>
          <p:cNvPicPr>
            <a:picLocks noChangeAspect="1"/>
          </p:cNvPicPr>
          <p:nvPr/>
        </p:nvPicPr>
        <p:blipFill>
          <a:blip r:embed="rId2"/>
          <a:stretch>
            <a:fillRect/>
          </a:stretch>
        </p:blipFill>
        <p:spPr>
          <a:xfrm>
            <a:off x="1498600" y="2811463"/>
            <a:ext cx="3108325" cy="3463925"/>
          </a:xfrm>
          <a:prstGeom prst="rect">
            <a:avLst/>
          </a:prstGeom>
          <a:noFill/>
          <a:ln w="9525">
            <a:noFill/>
          </a:ln>
        </p:spPr>
      </p:pic>
      <p:pic>
        <p:nvPicPr>
          <p:cNvPr id="72714" name="图片 4"/>
          <p:cNvPicPr>
            <a:picLocks noChangeAspect="1"/>
          </p:cNvPicPr>
          <p:nvPr/>
        </p:nvPicPr>
        <p:blipFill>
          <a:blip r:embed="rId3"/>
          <a:stretch>
            <a:fillRect/>
          </a:stretch>
        </p:blipFill>
        <p:spPr>
          <a:xfrm>
            <a:off x="4700588" y="2849563"/>
            <a:ext cx="3025775" cy="3425825"/>
          </a:xfrm>
          <a:prstGeom prst="rect">
            <a:avLst/>
          </a:prstGeom>
          <a:noFill/>
          <a:ln w="9525">
            <a:noFill/>
          </a:ln>
        </p:spPr>
      </p:pic>
      <p:sp>
        <p:nvSpPr>
          <p:cNvPr id="72715" name="矩形 1"/>
          <p:cNvSpPr/>
          <p:nvPr/>
        </p:nvSpPr>
        <p:spPr>
          <a:xfrm>
            <a:off x="2517775" y="6350000"/>
            <a:ext cx="4210050" cy="646113"/>
          </a:xfrm>
          <a:prstGeom prst="rect">
            <a:avLst/>
          </a:prstGeom>
          <a:noFill/>
          <a:ln w="9525">
            <a:noFill/>
          </a:ln>
        </p:spPr>
        <p:txBody>
          <a:bodyPr wrap="none" anchor="t">
            <a:spAutoFit/>
          </a:bodyPr>
          <a:p>
            <a:r>
              <a:rPr lang="zh-CN" altLang="en-US" b="1" dirty="0">
                <a:solidFill>
                  <a:srgbClr val="000000"/>
                </a:solidFill>
                <a:latin typeface="黑体" panose="02010609060101010101" pitchFamily="49" charset="-122"/>
                <a:ea typeface="黑体" panose="02010609060101010101" pitchFamily="49" charset="-122"/>
                <a:sym typeface="宋体" panose="02010600030101010101" pitchFamily="2" charset="-122"/>
              </a:rPr>
              <a:t>香港中高级住宅区（</a:t>
            </a:r>
            <a:r>
              <a:rPr lang="en-US" altLang="zh-CN" b="1" dirty="0">
                <a:solidFill>
                  <a:srgbClr val="000000"/>
                </a:solidFill>
                <a:latin typeface="黑体" panose="02010609060101010101" pitchFamily="49" charset="-122"/>
                <a:ea typeface="黑体" panose="02010609060101010101" pitchFamily="49" charset="-122"/>
                <a:sym typeface="宋体" panose="02010600030101010101" pitchFamily="2" charset="-122"/>
              </a:rPr>
              <a:t>a)</a:t>
            </a:r>
            <a:r>
              <a:rPr lang="zh-CN" altLang="en-US" b="1" dirty="0">
                <a:solidFill>
                  <a:srgbClr val="000000"/>
                </a:solidFill>
                <a:latin typeface="黑体" panose="02010609060101010101" pitchFamily="49" charset="-122"/>
                <a:ea typeface="黑体" panose="02010609060101010101" pitchFamily="49" charset="-122"/>
                <a:sym typeface="宋体" panose="02010600030101010101" pitchFamily="2" charset="-122"/>
              </a:rPr>
              <a:t>和低级住宅区</a:t>
            </a:r>
            <a:r>
              <a:rPr lang="en-US" altLang="zh-CN" b="1" dirty="0">
                <a:solidFill>
                  <a:srgbClr val="000000"/>
                </a:solidFill>
                <a:latin typeface="黑体" panose="02010609060101010101" pitchFamily="49" charset="-122"/>
                <a:ea typeface="黑体" panose="02010609060101010101" pitchFamily="49" charset="-122"/>
                <a:sym typeface="Arial" panose="020B0604020202020204" pitchFamily="34" charset="0"/>
              </a:rPr>
              <a:t>(b)</a:t>
            </a:r>
            <a:endParaRPr lang="en-US" altLang="zh-CN" b="1" dirty="0">
              <a:solidFill>
                <a:srgbClr val="000000"/>
              </a:solidFill>
              <a:latin typeface="黑体" panose="02010609060101010101" pitchFamily="49" charset="-122"/>
              <a:ea typeface="黑体" panose="02010609060101010101" pitchFamily="49" charset="-122"/>
              <a:sym typeface="Arial" panose="020B0604020202020204" pitchFamily="34" charset="0"/>
            </a:endParaRPr>
          </a:p>
          <a:p>
            <a:endParaRPr lang="zh-CN" altLang="en-US" b="1" dirty="0">
              <a:solidFill>
                <a:srgbClr val="0000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Text Box 5"/>
          <p:cNvSpPr txBox="1"/>
          <p:nvPr/>
        </p:nvSpPr>
        <p:spPr>
          <a:xfrm>
            <a:off x="179388" y="225425"/>
            <a:ext cx="8785225" cy="768350"/>
          </a:xfrm>
          <a:prstGeom prst="rect">
            <a:avLst/>
          </a:prstGeom>
          <a:noFill/>
          <a:ln w="9525">
            <a:noFill/>
          </a:ln>
        </p:spPr>
        <p:txBody>
          <a:bodyPr anchor="t">
            <a:spAutoFit/>
          </a:bodyPr>
          <a:p>
            <a:pPr eaLnBrk="0" hangingPunct="0">
              <a:buSzTx/>
            </a:pP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3</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、工业用地：</a:t>
            </a:r>
            <a:r>
              <a:rPr lang="zh-CN" altLang="en-US" sz="2000" b="1" dirty="0">
                <a:solidFill>
                  <a:srgbClr val="0000FF"/>
                </a:solidFill>
                <a:latin typeface="Arial" panose="020B0604020202020204" pitchFamily="34" charset="0"/>
                <a:ea typeface="宋体" panose="02010600030101010101" pitchFamily="2" charset="-122"/>
                <a:sym typeface="宋体" panose="02010600030101010101" pitchFamily="2" charset="-122"/>
              </a:rPr>
              <a:t> 往往占地面积大，其区位一般受用地的使用性、运输量与环境保护等因素所决定。</a:t>
            </a:r>
            <a:endParaRPr lang="zh-CN" altLang="en-US" sz="2000" b="1" dirty="0">
              <a:solidFill>
                <a:srgbClr val="0000FF"/>
              </a:solidFill>
              <a:latin typeface="Arial" panose="020B0604020202020204" pitchFamily="34" charset="0"/>
              <a:ea typeface="宋体" panose="02010600030101010101" pitchFamily="2" charset="-122"/>
              <a:sym typeface="宋体" panose="02010600030101010101" pitchFamily="2" charset="-122"/>
            </a:endParaRPr>
          </a:p>
        </p:txBody>
      </p:sp>
      <p:pic>
        <p:nvPicPr>
          <p:cNvPr id="10246" name="Picture 6" descr="j0158007"/>
          <p:cNvPicPr>
            <a:picLocks noChangeAspect="1"/>
          </p:cNvPicPr>
          <p:nvPr/>
        </p:nvPicPr>
        <p:blipFill>
          <a:blip r:embed="rId1"/>
          <a:stretch>
            <a:fillRect/>
          </a:stretch>
        </p:blipFill>
        <p:spPr>
          <a:xfrm>
            <a:off x="0" y="1347788"/>
            <a:ext cx="9144000" cy="203200"/>
          </a:xfrm>
          <a:prstGeom prst="rect">
            <a:avLst/>
          </a:prstGeom>
          <a:noFill/>
          <a:ln w="9525">
            <a:noFill/>
          </a:ln>
        </p:spPr>
      </p:pic>
      <p:grpSp>
        <p:nvGrpSpPr>
          <p:cNvPr id="17" name="组合 16"/>
          <p:cNvGrpSpPr/>
          <p:nvPr/>
        </p:nvGrpSpPr>
        <p:grpSpPr>
          <a:xfrm>
            <a:off x="955675" y="1550988"/>
            <a:ext cx="6823075" cy="1760537"/>
            <a:chOff x="1142" y="6218"/>
            <a:chExt cx="10747" cy="2772"/>
          </a:xfrm>
        </p:grpSpPr>
        <p:sp>
          <p:nvSpPr>
            <p:cNvPr id="5" name="文本框 4"/>
            <p:cNvSpPr txBox="1"/>
            <p:nvPr/>
          </p:nvSpPr>
          <p:spPr>
            <a:xfrm>
              <a:off x="4846" y="6217"/>
              <a:ext cx="2540"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市区外缘</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6" name="文本框 5"/>
            <p:cNvSpPr txBox="1"/>
            <p:nvPr/>
          </p:nvSpPr>
          <p:spPr>
            <a:xfrm>
              <a:off x="4846" y="7230"/>
              <a:ext cx="3102" cy="820"/>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交通线两侧</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7" name="文本框 6"/>
            <p:cNvSpPr txBox="1"/>
            <p:nvPr/>
          </p:nvSpPr>
          <p:spPr>
            <a:xfrm>
              <a:off x="4846" y="8167"/>
              <a:ext cx="7042"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河流下游，主导风向下风向</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8" name="文本框 7"/>
            <p:cNvSpPr txBox="1"/>
            <p:nvPr/>
          </p:nvSpPr>
          <p:spPr>
            <a:xfrm>
              <a:off x="1299" y="6777"/>
              <a:ext cx="2540" cy="822"/>
            </a:xfrm>
            <a:prstGeom prst="rect">
              <a:avLst/>
            </a:prstGeom>
            <a:noFill/>
          </p:spPr>
          <p:txBody>
            <a:bodyPr wrap="none" rtlCol="0" anchor="t">
              <a:spAutoFit/>
            </a:bodyPr>
            <a:p>
              <a:pPr marR="0" defTabSz="914400" eaLnBrk="0" hangingPunct="0"/>
              <a:r>
                <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工业用地</a:t>
              </a:r>
              <a:endParaRPr kumimoji="0" lang="zh-CN" altLang="en-US" sz="28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9" name="左大括号 8"/>
            <p:cNvSpPr/>
            <p:nvPr/>
          </p:nvSpPr>
          <p:spPr>
            <a:xfrm>
              <a:off x="4069" y="6467"/>
              <a:ext cx="445" cy="2137"/>
            </a:xfrm>
            <a:prstGeom prst="leftBrace">
              <a:avLst/>
            </a:prstGeom>
            <a:noFill/>
            <a:ln w="25400" cap="flat" cmpd="sng" algn="ctr">
              <a:solidFill>
                <a:srgbClr val="FF0000"/>
              </a:solidFill>
              <a:prstDash val="soli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a:schemeClr val="tx1"/>
            </a:fontRef>
          </p:style>
          <p:txBody>
            <a:bodyPr rtlCol="0" anchor="ctr"/>
            <a:p>
              <a:pPr algn="ctr" fontAlgn="base"/>
              <a:endParaRPr lang="zh-CN" altLang="en-US" strike="noStrike" noProof="1"/>
            </a:p>
          </p:txBody>
        </p:sp>
        <p:sp>
          <p:nvSpPr>
            <p:cNvPr id="10" name="文本框 9"/>
            <p:cNvSpPr txBox="1"/>
            <p:nvPr/>
          </p:nvSpPr>
          <p:spPr>
            <a:xfrm>
              <a:off x="1141" y="7599"/>
              <a:ext cx="3180" cy="725"/>
            </a:xfrm>
            <a:prstGeom prst="rect">
              <a:avLst/>
            </a:prstGeom>
            <a:noFill/>
          </p:spPr>
          <p:txBody>
            <a:bodyPr wrap="none" rtlCol="0" anchor="t">
              <a:spAutoFit/>
            </a:bodyPr>
            <a:p>
              <a:pPr marR="0" defTabSz="914400" eaLnBrk="0" hangingPunct="0"/>
              <a:r>
                <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（占地较大）</a:t>
              </a:r>
              <a:endParaRPr kumimoji="0" lang="zh-CN" altLang="en-US" sz="2400" b="1" kern="1200" cap="none" spc="0" normalizeH="0" baseline="0" noProof="0" dirty="0">
                <a:solidFill>
                  <a:srgbClr val="FF00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grpSp>
      <p:sp>
        <p:nvSpPr>
          <p:cNvPr id="18" name="Text Box 11"/>
          <p:cNvSpPr txBox="1"/>
          <p:nvPr/>
        </p:nvSpPr>
        <p:spPr>
          <a:xfrm>
            <a:off x="179388" y="3711575"/>
            <a:ext cx="8948737" cy="768350"/>
          </a:xfrm>
          <a:prstGeom prst="rect">
            <a:avLst/>
          </a:prstGeom>
          <a:noFill/>
          <a:ln w="9525">
            <a:noFill/>
          </a:ln>
        </p:spPr>
        <p:txBody>
          <a:bodyPr wrap="square" anchor="t">
            <a:spAutoFit/>
          </a:bodyPr>
          <a:p>
            <a:pPr eaLnBrk="0" hangingPunct="0">
              <a:buSzTx/>
            </a:pP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4、市政用地：</a:t>
            </a:r>
            <a:r>
              <a:rPr lang="zh-CN" altLang="en-US" sz="2000" b="1" dirty="0">
                <a:solidFill>
                  <a:srgbClr val="0000FF"/>
                </a:solidFill>
                <a:latin typeface="Arial" panose="020B0604020202020204" pitchFamily="34" charset="0"/>
                <a:ea typeface="宋体" panose="02010600030101010101" pitchFamily="2" charset="-122"/>
                <a:sym typeface="宋体" panose="02010600030101010101" pitchFamily="2" charset="-122"/>
              </a:rPr>
              <a:t>政府往往是土地的支配者，一般不考虑租金问题，而交通方便及邻近其服务对象是其主要的区位因素。</a:t>
            </a:r>
            <a:endParaRPr lang="zh-CN" altLang="en-US" sz="2000" b="1" dirty="0">
              <a:solidFill>
                <a:srgbClr val="0000FF"/>
              </a:solidFill>
              <a:latin typeface="Arial" panose="020B0604020202020204" pitchFamily="34" charset="0"/>
              <a:ea typeface="宋体" panose="02010600030101010101" pitchFamily="2" charset="-122"/>
              <a:sym typeface="宋体" panose="02010600030101010101" pitchFamily="2" charset="-122"/>
            </a:endParaRPr>
          </a:p>
        </p:txBody>
      </p:sp>
      <p:pic>
        <p:nvPicPr>
          <p:cNvPr id="19" name="Picture 6" descr="j0158007"/>
          <p:cNvPicPr>
            <a:picLocks noChangeAspect="1"/>
          </p:cNvPicPr>
          <p:nvPr/>
        </p:nvPicPr>
        <p:blipFill>
          <a:blip r:embed="rId1"/>
          <a:stretch>
            <a:fillRect/>
          </a:stretch>
        </p:blipFill>
        <p:spPr>
          <a:xfrm>
            <a:off x="66675" y="3311525"/>
            <a:ext cx="9144000" cy="203200"/>
          </a:xfrm>
          <a:prstGeom prst="rect">
            <a:avLst/>
          </a:prstGeom>
          <a:noFill/>
          <a:ln w="9525">
            <a:noFill/>
          </a:ln>
        </p:spPr>
      </p:pic>
      <p:sp>
        <p:nvSpPr>
          <p:cNvPr id="20" name="文本框 19"/>
          <p:cNvSpPr txBox="1"/>
          <p:nvPr/>
        </p:nvSpPr>
        <p:spPr>
          <a:xfrm>
            <a:off x="347663" y="5262563"/>
            <a:ext cx="8447088" cy="952500"/>
          </a:xfrm>
          <a:prstGeom prst="rect">
            <a:avLst/>
          </a:prstGeom>
          <a:noFill/>
        </p:spPr>
        <p:txBody>
          <a:bodyPr wrap="none" rtlCol="0" anchor="t">
            <a:spAutoFit/>
          </a:bodyPr>
          <a:p>
            <a:pPr marR="0" defTabSz="914400">
              <a:buClrTx/>
              <a:buSzTx/>
              <a:defRPr/>
            </a:pPr>
            <a:r>
              <a:rPr kumimoji="0" lang="zh-CN" altLang="en-US" sz="3200" b="1" kern="1200" cap="none" spc="0" normalizeH="0" baseline="0" noProof="0" dirty="0">
                <a:solidFill>
                  <a:srgbClr val="0000FF"/>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城市土地利用的基本特征</a:t>
            </a:r>
            <a:r>
              <a:rPr kumimoji="0" lang="en-US" altLang="zh-CN" sz="2400" b="1" kern="1200" cap="none" spc="0" normalizeH="0" baseline="0" noProof="0" dirty="0">
                <a:solidFill>
                  <a:srgbClr val="FF33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a:t>
            </a:r>
            <a:r>
              <a:rPr kumimoji="0" lang="zh-CN" altLang="en-US" sz="2400" b="1" kern="1200" cap="none" spc="0" normalizeH="0" baseline="0" noProof="0" dirty="0">
                <a:solidFill>
                  <a:srgbClr val="FF33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按付租能力大小，</a:t>
            </a:r>
            <a:endParaRPr kumimoji="0" lang="zh-CN" altLang="en-US" sz="2400" b="1" kern="1200" cap="none" spc="0" normalizeH="0" baseline="0" noProof="0" dirty="0">
              <a:solidFill>
                <a:srgbClr val="FF33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a:p>
            <a:pPr marR="0" defTabSz="914400">
              <a:buClrTx/>
              <a:buSzTx/>
              <a:defRPr/>
            </a:pPr>
            <a:r>
              <a:rPr kumimoji="0" lang="zh-CN" altLang="en-US" sz="2400" b="1" kern="1200" cap="none" spc="0" normalizeH="0" baseline="0" noProof="0" dirty="0">
                <a:solidFill>
                  <a:srgbClr val="FF33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rPr>
              <a:t>由城市中心向郊区依次分布商业用地、居住用地、工业用地。</a:t>
            </a:r>
            <a:endParaRPr kumimoji="0" lang="zh-CN" altLang="en-US" sz="2400" b="1" kern="1200" cap="none" spc="0" normalizeH="0" baseline="0" noProof="0" dirty="0">
              <a:solidFill>
                <a:srgbClr val="FF3300"/>
              </a:solidFill>
              <a:effectLst>
                <a:outerShdw blurRad="38100" dist="38100" dir="2700000" algn="tl">
                  <a:srgbClr val="FFFFFF"/>
                </a:outerShdw>
              </a:effectLst>
              <a:latin typeface="Arial" panose="020B0604020202020204" pitchFamily="34" charset="0"/>
              <a:ea typeface="宋体" panose="02010600030101010101" pitchFamily="2" charset="-122"/>
              <a:cs typeface="+mn-cs"/>
              <a:sym typeface="+mn-ea"/>
            </a:endParaRPr>
          </a:p>
        </p:txBody>
      </p:sp>
      <p:sp>
        <p:nvSpPr>
          <p:cNvPr id="68614" name="Text Box 2"/>
          <p:cNvSpPr txBox="1"/>
          <p:nvPr/>
        </p:nvSpPr>
        <p:spPr>
          <a:xfrm>
            <a:off x="179388" y="4665663"/>
            <a:ext cx="3997325" cy="460375"/>
          </a:xfrm>
          <a:prstGeom prst="rect">
            <a:avLst/>
          </a:prstGeom>
          <a:noFill/>
          <a:ln w="9525">
            <a:noFill/>
          </a:ln>
        </p:spPr>
        <p:txBody>
          <a:bodyPr wrap="square" anchor="t">
            <a:spAutoFit/>
          </a:bodyPr>
          <a:p>
            <a:pPr eaLnBrk="0" hangingPunct="0"/>
            <a:r>
              <a:rPr lang="zh-CN" altLang="en-US" sz="2400" b="1" dirty="0">
                <a:latin typeface="Arial" panose="020B0604020202020204" pitchFamily="34" charset="0"/>
                <a:ea typeface="宋体" panose="02010600030101010101" pitchFamily="2" charset="-122"/>
                <a:sym typeface="Calibri" panose="020F0502020204030204" pitchFamily="34" charset="0"/>
              </a:rPr>
              <a:t>探究活动</a:t>
            </a:r>
            <a:r>
              <a:rPr lang="en-US" altLang="zh-CN" sz="2400" b="1" dirty="0">
                <a:latin typeface="Arial" panose="020B0604020202020204" pitchFamily="34" charset="0"/>
                <a:ea typeface="宋体" panose="02010600030101010101" pitchFamily="2" charset="-122"/>
                <a:sym typeface="Calibri" panose="020F0502020204030204" pitchFamily="34" charset="0"/>
              </a:rPr>
              <a:t>P30:</a:t>
            </a:r>
            <a:endParaRPr lang="en-US" altLang="zh-CN" sz="2400" b="1" dirty="0">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box(in)">
                                      <p:cBhvr>
                                        <p:cTn id="7" dur="500"/>
                                        <p:tgtEl>
                                          <p:spTgt spid="10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18"/>
                                        </p:tgtEl>
                                        <p:attrNameLst>
                                          <p:attrName>style.visibility</p:attrName>
                                        </p:attrNameLst>
                                      </p:cBhvr>
                                      <p:to>
                                        <p:strVal val="visible"/>
                                      </p:to>
                                    </p:set>
                                    <p:anim calcmode="discrete" valueType="clr">
                                      <p:cBhvr override="childStyle">
                                        <p:cTn id="22"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8"/>
                                        </p:tgtEl>
                                        <p:attrNameLst>
                                          <p:attrName>fillcolor</p:attrName>
                                        </p:attrNameLst>
                                      </p:cBhvr>
                                      <p:tavLst>
                                        <p:tav tm="0">
                                          <p:val>
                                            <p:clrVal>
                                              <a:schemeClr val="accent2"/>
                                            </p:clrVal>
                                          </p:val>
                                        </p:tav>
                                        <p:tav tm="50000">
                                          <p:val>
                                            <p:clrVal>
                                              <a:schemeClr val="hlink"/>
                                            </p:clrVal>
                                          </p:val>
                                        </p:tav>
                                      </p:tavLst>
                                    </p:anim>
                                    <p:set>
                                      <p:cBhvr>
                                        <p:cTn id="24" dur="80"/>
                                        <p:tgtEl>
                                          <p:spTgt spid="18"/>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8614"/>
                                        </p:tgtEl>
                                        <p:attrNameLst>
                                          <p:attrName>style.visibility</p:attrName>
                                        </p:attrNameLst>
                                      </p:cBhvr>
                                      <p:to>
                                        <p:strVal val="visible"/>
                                      </p:to>
                                    </p:set>
                                    <p:animEffect transition="in" filter="wheel(1)">
                                      <p:cBhvr>
                                        <p:cTn id="29" dur="2000"/>
                                        <p:tgtEl>
                                          <p:spTgt spid="68614"/>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ox(in)">
                                      <p:cBhvr>
                                        <p:cTn id="3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0" grpId="0"/>
      <p:bldP spid="686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754" name="文本框 3"/>
          <p:cNvSpPr txBox="1"/>
          <p:nvPr/>
        </p:nvSpPr>
        <p:spPr>
          <a:xfrm>
            <a:off x="50800" y="114300"/>
            <a:ext cx="2540000" cy="522288"/>
          </a:xfrm>
          <a:prstGeom prst="rect">
            <a:avLst/>
          </a:prstGeom>
          <a:noFill/>
          <a:ln w="9525">
            <a:noFill/>
          </a:ln>
        </p:spPr>
        <p:txBody>
          <a:bodyPr wrap="square" anchor="t">
            <a:spAutoFit/>
          </a:bodyPr>
          <a:p>
            <a:r>
              <a:rPr lang="zh-CN" altLang="en-US" sz="2800" b="1">
                <a:solidFill>
                  <a:srgbClr val="FF0000"/>
                </a:solidFill>
                <a:latin typeface="Arial" panose="020B0604020202020204" pitchFamily="34" charset="0"/>
                <a:ea typeface="宋体" panose="02010600030101010101" pitchFamily="2" charset="-122"/>
              </a:rPr>
              <a:t>【课堂检测】</a:t>
            </a:r>
            <a:endParaRPr lang="zh-CN" altLang="en-US" sz="2800" b="1">
              <a:solidFill>
                <a:srgbClr val="FF0000"/>
              </a:solidFill>
              <a:latin typeface="Arial" panose="020B0604020202020204" pitchFamily="34" charset="0"/>
              <a:ea typeface="宋体" panose="02010600030101010101" pitchFamily="2" charset="-122"/>
            </a:endParaRPr>
          </a:p>
        </p:txBody>
      </p:sp>
      <p:sp>
        <p:nvSpPr>
          <p:cNvPr id="6" name="文本框 5"/>
          <p:cNvSpPr txBox="1"/>
          <p:nvPr/>
        </p:nvSpPr>
        <p:spPr>
          <a:xfrm>
            <a:off x="6759575" y="2488561"/>
            <a:ext cx="1929119" cy="398784"/>
          </a:xfrm>
          <a:prstGeom prst="rect">
            <a:avLst/>
          </a:prstGeom>
          <a:noFill/>
        </p:spPr>
        <p:txBody>
          <a:bodyPr wrap="square" rtlCol="0" anchor="t">
            <a:spAutoFit/>
          </a:bodyPr>
          <a:p>
            <a:r>
              <a:rPr lang="zh-CN" altLang="en-US"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答案1.</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D  2.A</a:t>
            </a:r>
            <a:endPar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endParaRPr>
          </a:p>
        </p:txBody>
      </p:sp>
      <p:sp>
        <p:nvSpPr>
          <p:cNvPr id="74756" name="文本框 99"/>
          <p:cNvSpPr txBox="1"/>
          <p:nvPr/>
        </p:nvSpPr>
        <p:spPr>
          <a:xfrm>
            <a:off x="769938" y="711200"/>
            <a:ext cx="7602537" cy="922338"/>
          </a:xfrm>
          <a:prstGeom prst="rect">
            <a:avLst/>
          </a:prstGeom>
          <a:noFill/>
          <a:ln w="9525">
            <a:noFill/>
          </a:ln>
        </p:spPr>
        <p:txBody>
          <a:bodyPr wrap="square" anchor="t">
            <a:spAutoFit/>
          </a:bodyPr>
          <a:p>
            <a:pPr indent="266700"/>
            <a:r>
              <a:rPr lang="en-US" altLang="zh-CN" b="1">
                <a:solidFill>
                  <a:srgbClr val="000000"/>
                </a:solidFill>
                <a:latin typeface="Arial" panose="020B0604020202020204" pitchFamily="34" charset="0"/>
                <a:ea typeface="宋体" panose="02010600030101010101" pitchFamily="2" charset="-122"/>
              </a:rPr>
              <a:t>   </a:t>
            </a:r>
            <a:r>
              <a:rPr lang="zh-CN" altLang="zh-CN" b="1">
                <a:solidFill>
                  <a:srgbClr val="000000"/>
                </a:solidFill>
                <a:latin typeface="Arial" panose="020B0604020202020204" pitchFamily="34" charset="0"/>
                <a:ea typeface="宋体" panose="02010600030101010101" pitchFamily="2" charset="-122"/>
              </a:rPr>
              <a:t>下图是我国东南沿海某城市的功能区分布示意图。A、B、C是三种不同的功能区。该城市是在合理规划的基础上形成的。读图完成</a:t>
            </a:r>
            <a:r>
              <a:rPr lang="en-US" altLang="zh-CN" b="1">
                <a:solidFill>
                  <a:srgbClr val="000000"/>
                </a:solidFill>
                <a:latin typeface="Arial" panose="020B0604020202020204" pitchFamily="34" charset="0"/>
                <a:ea typeface="宋体" panose="02010600030101010101" pitchFamily="2" charset="-122"/>
              </a:rPr>
              <a:t>1</a:t>
            </a:r>
            <a:r>
              <a:rPr lang="zh-CN" altLang="zh-CN" b="1">
                <a:solidFill>
                  <a:srgbClr val="000000"/>
                </a:solidFill>
                <a:latin typeface="Arial" panose="020B0604020202020204" pitchFamily="34" charset="0"/>
                <a:ea typeface="宋体" panose="02010600030101010101" pitchFamily="2" charset="-122"/>
              </a:rPr>
              <a:t>～2题。 </a:t>
            </a:r>
            <a:endParaRPr lang="en-US" altLang="zh-CN" b="1">
              <a:solidFill>
                <a:srgbClr val="000000"/>
              </a:solidFill>
              <a:latin typeface="楷体_GB2312" panose="02010609030101010101" pitchFamily="49" charset="-122"/>
              <a:ea typeface="宋体" panose="02010600030101010101" pitchFamily="2" charset="-122"/>
            </a:endParaRPr>
          </a:p>
          <a:p>
            <a:pPr indent="266700"/>
            <a:r>
              <a:rPr lang="en-US" altLang="zh-CN" b="1">
                <a:solidFill>
                  <a:srgbClr val="000000"/>
                </a:solidFill>
                <a:latin typeface="楷体_GB2312" panose="02010609030101010101" pitchFamily="49" charset="-122"/>
                <a:ea typeface="宋体" panose="02010600030101010101" pitchFamily="2" charset="-122"/>
              </a:rPr>
              <a:t>                </a:t>
            </a:r>
            <a:endParaRPr lang="zh-CN" altLang="en-US" b="1">
              <a:latin typeface="Arial" panose="020B0604020202020204" pitchFamily="34" charset="0"/>
              <a:ea typeface="宋体" panose="02010600030101010101" pitchFamily="2" charset="-122"/>
            </a:endParaRPr>
          </a:p>
        </p:txBody>
      </p:sp>
      <p:pic>
        <p:nvPicPr>
          <p:cNvPr id="74757" name="图片 2"/>
          <p:cNvPicPr/>
          <p:nvPr>
            <p:custDataLst>
              <p:tags r:id="rId1"/>
            </p:custDataLst>
          </p:nvPr>
        </p:nvPicPr>
        <p:blipFill>
          <a:blip r:embed="rId2">
            <a:lum bright="-12000" contrast="23999"/>
          </a:blip>
          <a:stretch>
            <a:fillRect/>
          </a:stretch>
        </p:blipFill>
        <p:spPr>
          <a:xfrm>
            <a:off x="2908300" y="1423988"/>
            <a:ext cx="2835275" cy="1843087"/>
          </a:xfrm>
          <a:prstGeom prst="rect">
            <a:avLst/>
          </a:prstGeom>
          <a:noFill/>
          <a:ln w="9525">
            <a:noFill/>
          </a:ln>
        </p:spPr>
      </p:pic>
      <p:sp>
        <p:nvSpPr>
          <p:cNvPr id="74758" name="文本框 4"/>
          <p:cNvSpPr txBox="1"/>
          <p:nvPr/>
        </p:nvSpPr>
        <p:spPr>
          <a:xfrm>
            <a:off x="327025" y="3429000"/>
            <a:ext cx="8347075" cy="922338"/>
          </a:xfrm>
          <a:prstGeom prst="rect">
            <a:avLst/>
          </a:prstGeom>
          <a:noFill/>
          <a:ln w="9525">
            <a:noFill/>
          </a:ln>
        </p:spPr>
        <p:txBody>
          <a:bodyPr wrap="none" anchor="t">
            <a:spAutoFit/>
          </a:bodyPr>
          <a:p>
            <a:r>
              <a:rPr lang="en-US" altLang="zh-CN" b="1">
                <a:latin typeface="宋体" panose="02010600030101010101" pitchFamily="2" charset="-122"/>
                <a:ea typeface="宋体" panose="02010600030101010101" pitchFamily="2" charset="-122"/>
              </a:rPr>
              <a:t>1</a:t>
            </a:r>
            <a:r>
              <a:rPr lang="zh-CN" altLang="zh-CN" b="1">
                <a:latin typeface="宋体" panose="02010600030101010101" pitchFamily="2" charset="-122"/>
                <a:ea typeface="宋体" panose="02010600030101010101" pitchFamily="2" charset="-122"/>
              </a:rPr>
              <a:t>.图中三种功能区分别是商业区、工业区和居住区，A、B、C分别代表的功能区是</a:t>
            </a:r>
            <a:endParaRPr lang="zh-CN" altLang="zh-CN" b="1">
              <a:latin typeface="宋体" panose="02010600030101010101" pitchFamily="2" charset="-122"/>
              <a:ea typeface="宋体" panose="02010600030101010101" pitchFamily="2" charset="-122"/>
            </a:endParaRPr>
          </a:p>
          <a:p>
            <a:r>
              <a:rPr lang="zh-CN" altLang="zh-CN" b="1">
                <a:latin typeface="宋体" panose="02010600030101010101" pitchFamily="2" charset="-122"/>
                <a:ea typeface="宋体" panose="02010600030101010101" pitchFamily="2" charset="-122"/>
              </a:rPr>
              <a:t>A. 商业区、工业区、居住区</a:t>
            </a:r>
            <a:r>
              <a:rPr lang="en-US" altLang="zh-CN" b="1">
                <a:latin typeface="宋体" panose="02010600030101010101" pitchFamily="2" charset="-122"/>
                <a:ea typeface="宋体" panose="02010600030101010101" pitchFamily="2" charset="-122"/>
              </a:rPr>
              <a:t>            </a:t>
            </a:r>
            <a:r>
              <a:rPr lang="zh-CN" altLang="zh-CN" b="1">
                <a:latin typeface="宋体" panose="02010600030101010101" pitchFamily="2" charset="-122"/>
                <a:ea typeface="宋体" panose="02010600030101010101" pitchFamily="2" charset="-122"/>
              </a:rPr>
              <a:t>B. 居住区、商业区、工业区</a:t>
            </a:r>
            <a:endParaRPr lang="zh-CN" altLang="zh-CN" b="1">
              <a:latin typeface="宋体" panose="02010600030101010101" pitchFamily="2" charset="-122"/>
              <a:ea typeface="宋体" panose="02010600030101010101" pitchFamily="2" charset="-122"/>
            </a:endParaRPr>
          </a:p>
          <a:p>
            <a:r>
              <a:rPr lang="zh-CN" altLang="zh-CN" b="1">
                <a:latin typeface="宋体" panose="02010600030101010101" pitchFamily="2" charset="-122"/>
                <a:ea typeface="宋体" panose="02010600030101010101" pitchFamily="2" charset="-122"/>
              </a:rPr>
              <a:t>C. 工业区、商业区、居住区</a:t>
            </a:r>
            <a:r>
              <a:rPr lang="en-US" altLang="zh-CN" b="1">
                <a:latin typeface="宋体" panose="02010600030101010101" pitchFamily="2" charset="-122"/>
                <a:ea typeface="宋体" panose="02010600030101010101" pitchFamily="2" charset="-122"/>
              </a:rPr>
              <a:t>            </a:t>
            </a:r>
            <a:r>
              <a:rPr lang="zh-CN" altLang="zh-CN" b="1">
                <a:latin typeface="宋体" panose="02010600030101010101" pitchFamily="2" charset="-122"/>
                <a:ea typeface="宋体" panose="02010600030101010101" pitchFamily="2" charset="-122"/>
              </a:rPr>
              <a:t>D. 商业区、居住区、工业区 </a:t>
            </a:r>
            <a:r>
              <a:rPr lang="en-US" altLang="zh-CN" b="1">
                <a:latin typeface="宋体" panose="02010600030101010101" pitchFamily="2" charset="-122"/>
                <a:ea typeface="宋体" panose="02010600030101010101" pitchFamily="2" charset="-122"/>
              </a:rPr>
              <a:t>  </a:t>
            </a:r>
            <a:endParaRPr lang="en-US" altLang="zh-CN" b="1">
              <a:latin typeface="宋体" panose="02010600030101010101" pitchFamily="2" charset="-122"/>
              <a:ea typeface="宋体" panose="02010600030101010101" pitchFamily="2" charset="-122"/>
            </a:endParaRPr>
          </a:p>
        </p:txBody>
      </p:sp>
      <p:sp>
        <p:nvSpPr>
          <p:cNvPr id="74759" name="文本框 6"/>
          <p:cNvSpPr txBox="1"/>
          <p:nvPr/>
        </p:nvSpPr>
        <p:spPr>
          <a:xfrm>
            <a:off x="327025" y="4519613"/>
            <a:ext cx="8618538" cy="1476375"/>
          </a:xfrm>
          <a:prstGeom prst="rect">
            <a:avLst/>
          </a:prstGeom>
          <a:noFill/>
          <a:ln w="9525">
            <a:noFill/>
          </a:ln>
        </p:spPr>
        <p:txBody>
          <a:bodyPr wrap="square" anchor="t">
            <a:spAutoFit/>
          </a:bodyPr>
          <a:p>
            <a:pPr>
              <a:buSzTx/>
            </a:pPr>
            <a:r>
              <a:rPr lang="en-US" altLang="zh-CN" b="1">
                <a:latin typeface="宋体" panose="02010600030101010101" pitchFamily="2" charset="-122"/>
                <a:ea typeface="宋体" panose="02010600030101010101" pitchFamily="2" charset="-122"/>
              </a:rPr>
              <a:t>2.下列叙述中，不属于功能区C区位优势的是</a:t>
            </a:r>
            <a:endParaRPr lang="en-US" altLang="zh-CN" b="1">
              <a:latin typeface="宋体" panose="02010600030101010101" pitchFamily="2" charset="-122"/>
              <a:ea typeface="宋体" panose="02010600030101010101" pitchFamily="2" charset="-122"/>
            </a:endParaRPr>
          </a:p>
          <a:p>
            <a:pPr>
              <a:buSzTx/>
            </a:pPr>
            <a:r>
              <a:rPr lang="en-US" altLang="zh-CN" b="1">
                <a:latin typeface="宋体" panose="02010600030101010101" pitchFamily="2" charset="-122"/>
                <a:ea typeface="宋体" panose="02010600030101010101" pitchFamily="2" charset="-122"/>
              </a:rPr>
              <a:t>A. 人口稠密，劳动力充足                                     </a:t>
            </a:r>
            <a:endParaRPr lang="en-US" altLang="zh-CN" b="1">
              <a:latin typeface="宋体" panose="02010600030101010101" pitchFamily="2" charset="-122"/>
              <a:ea typeface="宋体" panose="02010600030101010101" pitchFamily="2" charset="-122"/>
            </a:endParaRPr>
          </a:p>
          <a:p>
            <a:pPr>
              <a:buSzTx/>
            </a:pPr>
            <a:r>
              <a:rPr lang="en-US" altLang="zh-CN" b="1">
                <a:latin typeface="宋体" panose="02010600030101010101" pitchFamily="2" charset="-122"/>
                <a:ea typeface="宋体" panose="02010600030101010101" pitchFamily="2" charset="-122"/>
              </a:rPr>
              <a:t>B. 水源充足，地势平坦</a:t>
            </a:r>
            <a:endParaRPr lang="en-US" altLang="zh-CN" b="1">
              <a:latin typeface="宋体" panose="02010600030101010101" pitchFamily="2" charset="-122"/>
              <a:ea typeface="宋体" panose="02010600030101010101" pitchFamily="2" charset="-122"/>
            </a:endParaRPr>
          </a:p>
          <a:p>
            <a:pPr>
              <a:buSzTx/>
            </a:pPr>
            <a:r>
              <a:rPr lang="en-US" altLang="zh-CN" b="1">
                <a:latin typeface="宋体" panose="02010600030101010101" pitchFamily="2" charset="-122"/>
                <a:ea typeface="宋体" panose="02010600030101010101" pitchFamily="2" charset="-122"/>
              </a:rPr>
              <a:t>C. 位于城市河流的下游地区对城市的污染较小    </a:t>
            </a:r>
            <a:endParaRPr lang="en-US" altLang="zh-CN" b="1">
              <a:latin typeface="宋体" panose="02010600030101010101" pitchFamily="2" charset="-122"/>
              <a:ea typeface="宋体" panose="02010600030101010101" pitchFamily="2" charset="-122"/>
            </a:endParaRPr>
          </a:p>
          <a:p>
            <a:pPr>
              <a:buSzTx/>
            </a:pPr>
            <a:r>
              <a:rPr lang="en-US" altLang="zh-CN" b="1">
                <a:latin typeface="宋体" panose="02010600030101010101" pitchFamily="2" charset="-122"/>
                <a:ea typeface="宋体" panose="02010600030101010101" pitchFamily="2" charset="-122"/>
              </a:rPr>
              <a:t>D. 滨江临海水运条件好交通便利</a:t>
            </a:r>
            <a:endParaRPr lang="en-US" altLang="zh-CN"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文本框 24"/>
          <p:cNvSpPr/>
          <p:nvPr/>
        </p:nvSpPr>
        <p:spPr>
          <a:xfrm>
            <a:off x="258763" y="204788"/>
            <a:ext cx="6432550" cy="584200"/>
          </a:xfrm>
          <a:prstGeom prst="rect">
            <a:avLst/>
          </a:prstGeom>
          <a:noFill/>
          <a:ln w="9525">
            <a:noFill/>
          </a:ln>
        </p:spPr>
        <p:txBody>
          <a:bodyPr anchor="t">
            <a:spAutoFit/>
          </a:bodyPr>
          <a:p>
            <a:pPr>
              <a:spcBef>
                <a:spcPct val="50000"/>
              </a:spcBef>
            </a:pPr>
            <a:r>
              <a:rPr lang="zh-CN" altLang="en-US" sz="3200" b="1" dirty="0">
                <a:solidFill>
                  <a:srgbClr val="000000"/>
                </a:solidFill>
                <a:latin typeface="黑体" panose="02010609060101010101" pitchFamily="49" charset="-122"/>
                <a:ea typeface="黑体" panose="02010609060101010101" pitchFamily="49" charset="-122"/>
                <a:sym typeface="Calibri" panose="020F0502020204030204" pitchFamily="34" charset="0"/>
              </a:rPr>
              <a:t>三、</a:t>
            </a:r>
            <a:r>
              <a:rPr lang="zh-CN" altLang="en-US" sz="3200" b="1" dirty="0">
                <a:solidFill>
                  <a:srgbClr val="000000"/>
                </a:solidFill>
                <a:latin typeface="黑体" panose="02010609060101010101" pitchFamily="49" charset="-122"/>
                <a:ea typeface="黑体" panose="02010609060101010101" pitchFamily="49" charset="-122"/>
                <a:sym typeface="宋体" panose="02010600030101010101" pitchFamily="2" charset="-122"/>
              </a:rPr>
              <a:t>城市功能分区和空间结构</a:t>
            </a:r>
            <a:endParaRPr lang="zh-CN" altLang="en-US" sz="32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5778" name="文本框 24"/>
          <p:cNvSpPr/>
          <p:nvPr/>
        </p:nvSpPr>
        <p:spPr>
          <a:xfrm>
            <a:off x="434975" y="2882900"/>
            <a:ext cx="6432550" cy="522288"/>
          </a:xfrm>
          <a:prstGeom prst="rect">
            <a:avLst/>
          </a:prstGeom>
          <a:noFill/>
          <a:ln w="9525">
            <a:noFill/>
          </a:ln>
        </p:spPr>
        <p:txBody>
          <a:bodyPr anchor="t">
            <a:spAutoFit/>
          </a:bodyPr>
          <a:p>
            <a:pPr>
              <a:spcBef>
                <a:spcPct val="50000"/>
              </a:spcBef>
            </a:pPr>
            <a:r>
              <a:rPr lang="en-US" altLang="zh-CN"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2</a:t>
            </a:r>
            <a:r>
              <a:rPr lang="zh-CN" altLang="en-US"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、影响</a:t>
            </a: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城市功能分区因素</a:t>
            </a:r>
            <a:endPar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p:txBody>
      </p:sp>
      <p:sp>
        <p:nvSpPr>
          <p:cNvPr id="6" name="文本框 5"/>
          <p:cNvSpPr txBox="1"/>
          <p:nvPr/>
        </p:nvSpPr>
        <p:spPr>
          <a:xfrm>
            <a:off x="434975" y="3460750"/>
            <a:ext cx="8575675" cy="2306638"/>
          </a:xfrm>
          <a:prstGeom prst="rect">
            <a:avLst/>
          </a:prstGeom>
          <a:noFill/>
          <a:ln w="9525">
            <a:noFill/>
          </a:ln>
        </p:spPr>
        <p:txBody>
          <a:bodyPr wrap="square" anchor="t">
            <a:spAutoFit/>
          </a:bodyPr>
          <a:p>
            <a:r>
              <a:rPr lang="en-US" altLang="zh-CN" sz="2400" b="1">
                <a:latin typeface="楷体" panose="02010609060101010101" charset="-122"/>
                <a:ea typeface="楷体" panose="02010609060101010101" charset="-122"/>
              </a:rPr>
              <a:t>1</a:t>
            </a:r>
            <a:r>
              <a:rPr lang="zh-CN" altLang="en-US" sz="2400" b="1">
                <a:latin typeface="楷体" panose="02010609060101010101" charset="-122"/>
                <a:ea typeface="楷体" panose="02010609060101010101" charset="-122"/>
              </a:rPr>
              <a:t>、自然因素：土地的面积与形状，地形起伏程度与坡度大小，水文和气象条件等。</a:t>
            </a:r>
            <a:endParaRPr lang="zh-CN" altLang="en-US" sz="2400" b="1">
              <a:latin typeface="楷体" panose="02010609060101010101" charset="-122"/>
              <a:ea typeface="楷体" panose="02010609060101010101" charset="-122"/>
            </a:endParaRPr>
          </a:p>
          <a:p>
            <a:r>
              <a:rPr lang="en-US" altLang="zh-CN" sz="2400" b="1">
                <a:latin typeface="楷体" panose="02010609060101010101" charset="-122"/>
                <a:ea typeface="楷体" panose="02010609060101010101" charset="-122"/>
              </a:rPr>
              <a:t>2</a:t>
            </a:r>
            <a:r>
              <a:rPr lang="zh-CN" altLang="en-US" sz="2400" b="1">
                <a:latin typeface="楷体" panose="02010609060101010101" charset="-122"/>
                <a:ea typeface="楷体" panose="02010609060101010101" charset="-122"/>
              </a:rPr>
              <a:t>、历史因素：原有基础很大程度上决定了现在功能区的现状。</a:t>
            </a:r>
            <a:endParaRPr lang="zh-CN" altLang="en-US" sz="2400" b="1">
              <a:latin typeface="楷体" panose="02010609060101010101" charset="-122"/>
              <a:ea typeface="楷体" panose="02010609060101010101" charset="-122"/>
            </a:endParaRPr>
          </a:p>
          <a:p>
            <a:r>
              <a:rPr lang="en-US" altLang="zh-CN" sz="2400" b="1" u="sng">
                <a:solidFill>
                  <a:srgbClr val="FF3300"/>
                </a:solidFill>
                <a:latin typeface="楷体" panose="02010609060101010101" charset="-122"/>
                <a:ea typeface="楷体" panose="02010609060101010101" charset="-122"/>
              </a:rPr>
              <a:t>3</a:t>
            </a:r>
            <a:r>
              <a:rPr lang="zh-CN" altLang="en-US" sz="2400" b="1" u="sng">
                <a:solidFill>
                  <a:srgbClr val="FF3300"/>
                </a:solidFill>
                <a:latin typeface="楷体" panose="02010609060101010101" charset="-122"/>
                <a:ea typeface="楷体" panose="02010609060101010101" charset="-122"/>
              </a:rPr>
              <a:t>、经济因素：距离市中心的远近、交通的通达性。</a:t>
            </a:r>
            <a:endParaRPr lang="zh-CN" altLang="en-US" sz="2400" b="1">
              <a:latin typeface="楷体" panose="02010609060101010101" charset="-122"/>
              <a:ea typeface="楷体" panose="02010609060101010101" charset="-122"/>
            </a:endParaRPr>
          </a:p>
          <a:p>
            <a:r>
              <a:rPr lang="en-US" altLang="zh-CN" sz="2400" b="1">
                <a:latin typeface="楷体" panose="02010609060101010101" charset="-122"/>
                <a:ea typeface="楷体" panose="02010609060101010101" charset="-122"/>
              </a:rPr>
              <a:t>4</a:t>
            </a:r>
            <a:r>
              <a:rPr lang="zh-CN" altLang="en-US" sz="2400" b="1">
                <a:latin typeface="楷体" panose="02010609060101010101" charset="-122"/>
                <a:ea typeface="楷体" panose="02010609060101010101" charset="-122"/>
              </a:rPr>
              <a:t>、社会因素：收入差异、知名度、种族宗教。</a:t>
            </a:r>
            <a:endParaRPr lang="zh-CN" altLang="en-US" sz="2400" b="1">
              <a:latin typeface="楷体" panose="02010609060101010101" charset="-122"/>
              <a:ea typeface="楷体" panose="02010609060101010101" charset="-122"/>
            </a:endParaRPr>
          </a:p>
          <a:p>
            <a:r>
              <a:rPr lang="en-US" altLang="zh-CN" sz="2400" b="1">
                <a:latin typeface="楷体" panose="02010609060101010101" charset="-122"/>
                <a:ea typeface="楷体" panose="02010609060101010101" charset="-122"/>
              </a:rPr>
              <a:t>5</a:t>
            </a:r>
            <a:r>
              <a:rPr lang="zh-CN" altLang="en-US" sz="2400" b="1">
                <a:latin typeface="楷体" panose="02010609060101010101" charset="-122"/>
                <a:ea typeface="楷体" panose="02010609060101010101" charset="-122"/>
              </a:rPr>
              <a:t>、行政因素：政府引导或规划不同的功能区。</a:t>
            </a:r>
            <a:endParaRPr lang="zh-CN" altLang="en-US" sz="2400" b="1">
              <a:latin typeface="楷体" panose="02010609060101010101" charset="-122"/>
              <a:ea typeface="楷体" panose="02010609060101010101" charset="-122"/>
            </a:endParaRPr>
          </a:p>
        </p:txBody>
      </p:sp>
      <p:sp>
        <p:nvSpPr>
          <p:cNvPr id="75780" name="文本框 24"/>
          <p:cNvSpPr/>
          <p:nvPr/>
        </p:nvSpPr>
        <p:spPr>
          <a:xfrm>
            <a:off x="434975" y="914400"/>
            <a:ext cx="6432550" cy="522288"/>
          </a:xfrm>
          <a:prstGeom prst="rect">
            <a:avLst/>
          </a:prstGeom>
          <a:noFill/>
          <a:ln w="9525">
            <a:noFill/>
          </a:ln>
        </p:spPr>
        <p:txBody>
          <a:bodyPr anchor="t">
            <a:spAutoFit/>
          </a:bodyPr>
          <a:p>
            <a:pPr>
              <a:spcBef>
                <a:spcPct val="50000"/>
              </a:spcBef>
            </a:pPr>
            <a:r>
              <a:rPr lang="en-US" altLang="zh-CN"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1</a:t>
            </a:r>
            <a:r>
              <a:rPr lang="zh-CN" altLang="en-US"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a:t>
            </a: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城市功能分区有哪些？</a:t>
            </a:r>
            <a:endPar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p:txBody>
      </p:sp>
      <p:sp>
        <p:nvSpPr>
          <p:cNvPr id="4" name="文本框 3"/>
          <p:cNvSpPr txBox="1"/>
          <p:nvPr/>
        </p:nvSpPr>
        <p:spPr>
          <a:xfrm>
            <a:off x="374650" y="1436688"/>
            <a:ext cx="8572500" cy="1198562"/>
          </a:xfrm>
          <a:prstGeom prst="rect">
            <a:avLst/>
          </a:prstGeom>
          <a:noFill/>
          <a:ln w="9525">
            <a:noFill/>
          </a:ln>
        </p:spPr>
        <p:txBody>
          <a:bodyPr wrap="square" anchor="t">
            <a:spAutoFit/>
          </a:bodyPr>
          <a:p>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商住市政工，服务仓储通，游览绿地中。</a:t>
            </a:r>
            <a:endParaRPr lang="zh-CN" altLang="en-US" sz="2400" b="1">
              <a:latin typeface="楷体" panose="02010609060101010101" charset="-122"/>
              <a:ea typeface="楷体" panose="02010609060101010101" charset="-122"/>
            </a:endParaRPr>
          </a:p>
          <a:p>
            <a:r>
              <a:rPr lang="zh-CN" altLang="en-US" sz="2400" b="1">
                <a:latin typeface="楷体" panose="02010609060101010101" charset="-122"/>
                <a:ea typeface="楷体" panose="02010609060101010101" charset="-122"/>
              </a:rPr>
              <a:t>    功能区之间并无明确的界限，不同城市有不同的功能区，某种功能区以某种职能为主，兼有其它功能。</a:t>
            </a:r>
            <a:endParaRPr lang="zh-CN" altLang="en-US">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6"/>
          <p:cNvPicPr>
            <a:picLocks noChangeAspect="1"/>
          </p:cNvPicPr>
          <p:nvPr>
            <p:custDataLst>
              <p:tags r:id="rId1"/>
            </p:custDataLst>
          </p:nvPr>
        </p:nvPicPr>
        <p:blipFill>
          <a:blip r:embed="rId2">
            <a:lum bright="-23996" contrast="60000"/>
          </a:blip>
          <a:stretch>
            <a:fillRect/>
          </a:stretch>
        </p:blipFill>
        <p:spPr>
          <a:xfrm>
            <a:off x="4230688" y="2509838"/>
            <a:ext cx="4503737" cy="3182937"/>
          </a:xfrm>
          <a:prstGeom prst="rect">
            <a:avLst/>
          </a:prstGeom>
          <a:solidFill>
            <a:srgbClr val="EDEDED"/>
          </a:solidFill>
          <a:ln w="101600" cap="sq" cmpd="sng">
            <a:solidFill>
              <a:srgbClr val="FDFDFD"/>
            </a:solidFill>
            <a:prstDash val="solid"/>
            <a:miter/>
            <a:headEnd type="none" w="med" len="med"/>
            <a:tailEnd type="none" w="med" len="med"/>
          </a:ln>
        </p:spPr>
      </p:pic>
      <p:sp>
        <p:nvSpPr>
          <p:cNvPr id="76802" name="文本框 24"/>
          <p:cNvSpPr/>
          <p:nvPr/>
        </p:nvSpPr>
        <p:spPr>
          <a:xfrm>
            <a:off x="258763" y="204788"/>
            <a:ext cx="6432550" cy="584200"/>
          </a:xfrm>
          <a:prstGeom prst="rect">
            <a:avLst/>
          </a:prstGeom>
          <a:noFill/>
          <a:ln w="9525">
            <a:noFill/>
          </a:ln>
        </p:spPr>
        <p:txBody>
          <a:bodyPr anchor="t">
            <a:spAutoFit/>
          </a:bodyPr>
          <a:p>
            <a:pPr>
              <a:spcBef>
                <a:spcPct val="50000"/>
              </a:spcBef>
            </a:pPr>
            <a:r>
              <a:rPr lang="zh-CN" altLang="en-US" sz="3200" b="1" dirty="0">
                <a:solidFill>
                  <a:srgbClr val="000000"/>
                </a:solidFill>
                <a:latin typeface="黑体" panose="02010609060101010101" pitchFamily="49" charset="-122"/>
                <a:ea typeface="黑体" panose="02010609060101010101" pitchFamily="49" charset="-122"/>
                <a:sym typeface="Calibri" panose="020F0502020204030204" pitchFamily="34" charset="0"/>
              </a:rPr>
              <a:t>三、</a:t>
            </a:r>
            <a:r>
              <a:rPr lang="zh-CN" altLang="en-US" sz="3200" b="1" dirty="0">
                <a:solidFill>
                  <a:srgbClr val="000000"/>
                </a:solidFill>
                <a:latin typeface="黑体" panose="02010609060101010101" pitchFamily="49" charset="-122"/>
                <a:ea typeface="黑体" panose="02010609060101010101" pitchFamily="49" charset="-122"/>
                <a:sym typeface="宋体" panose="02010600030101010101" pitchFamily="2" charset="-122"/>
              </a:rPr>
              <a:t>城市功能分区和空间结构</a:t>
            </a:r>
            <a:endParaRPr lang="zh-CN" altLang="en-US" sz="32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6803" name="文本框 24"/>
          <p:cNvSpPr/>
          <p:nvPr/>
        </p:nvSpPr>
        <p:spPr>
          <a:xfrm>
            <a:off x="434975" y="873125"/>
            <a:ext cx="6432550" cy="522288"/>
          </a:xfrm>
          <a:prstGeom prst="rect">
            <a:avLst/>
          </a:prstGeom>
          <a:noFill/>
          <a:ln w="9525">
            <a:noFill/>
          </a:ln>
        </p:spPr>
        <p:txBody>
          <a:bodyPr anchor="t">
            <a:spAutoFit/>
          </a:bodyPr>
          <a:p>
            <a:pPr>
              <a:spcBef>
                <a:spcPct val="50000"/>
              </a:spcBef>
            </a:pPr>
            <a:r>
              <a:rPr lang="en-US" altLang="zh-CN"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3</a:t>
            </a:r>
            <a:r>
              <a:rPr lang="zh-CN" altLang="en-US"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a:t>
            </a: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城市功能分区</a:t>
            </a:r>
            <a:endPar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p:txBody>
      </p:sp>
      <p:sp>
        <p:nvSpPr>
          <p:cNvPr id="76804" name="文本框 1"/>
          <p:cNvSpPr txBox="1"/>
          <p:nvPr/>
        </p:nvSpPr>
        <p:spPr>
          <a:xfrm>
            <a:off x="3440113" y="935038"/>
            <a:ext cx="5451475" cy="398462"/>
          </a:xfrm>
          <a:prstGeom prst="rect">
            <a:avLst/>
          </a:prstGeom>
          <a:noFill/>
          <a:ln w="9525">
            <a:noFill/>
          </a:ln>
        </p:spPr>
        <p:txBody>
          <a:bodyPr wrap="square" anchor="t">
            <a:spAutoFit/>
          </a:bodyPr>
          <a:p>
            <a:r>
              <a:rPr lang="zh-CN" altLang="en-US" sz="2000" b="1">
                <a:solidFill>
                  <a:srgbClr val="FF3300"/>
                </a:solidFill>
                <a:latin typeface="Arial" panose="020B0604020202020204" pitchFamily="34" charset="0"/>
                <a:ea typeface="宋体" panose="02010600030101010101" pitchFamily="2" charset="-122"/>
              </a:rPr>
              <a:t>经济因素：距离市中心的远近、交通的通达性。</a:t>
            </a:r>
            <a:endParaRPr lang="zh-CN" altLang="en-US" sz="2000" b="1">
              <a:solidFill>
                <a:srgbClr val="FF3300"/>
              </a:solidFill>
              <a:latin typeface="Arial" panose="020B0604020202020204" pitchFamily="34" charset="0"/>
              <a:ea typeface="宋体" panose="02010600030101010101" pitchFamily="2" charset="-122"/>
            </a:endParaRPr>
          </a:p>
        </p:txBody>
      </p:sp>
      <p:sp>
        <p:nvSpPr>
          <p:cNvPr id="3" name="文本框 2"/>
          <p:cNvSpPr txBox="1"/>
          <p:nvPr/>
        </p:nvSpPr>
        <p:spPr>
          <a:xfrm>
            <a:off x="2040249" y="1534794"/>
            <a:ext cx="6304286" cy="460375"/>
          </a:xfrm>
          <a:prstGeom prst="rect">
            <a:avLst/>
          </a:prstGeom>
          <a:noFill/>
        </p:spPr>
        <p:txBody>
          <a:bodyPr wrap="none" rtlCol="0" anchor="t">
            <a:spAutoFit/>
          </a:bodyPr>
          <a:p>
            <a:r>
              <a:rPr lang="zh-CN" altLang="en-US" sz="2400" b="1" noProof="1">
                <a:gradFill>
                  <a:gsLst>
                    <a:gs pos="0">
                      <a:srgbClr val="7B32B2"/>
                    </a:gs>
                    <a:gs pos="100000">
                      <a:srgbClr val="401A5D"/>
                    </a:gs>
                  </a:gsLst>
                  <a:lin scaled="0"/>
                </a:gradFill>
                <a:latin typeface="+mn-lt"/>
                <a:ea typeface="+mn-ea"/>
                <a:cs typeface="+mn-cs"/>
                <a:sym typeface="+mn-ea"/>
              </a:rPr>
              <a:t>城市的功能用地类型取决于付出租金的多少。</a:t>
            </a:r>
            <a:endParaRPr lang="zh-CN" altLang="en-US" sz="2400" b="1" noProof="1">
              <a:gradFill>
                <a:gsLst>
                  <a:gs pos="0">
                    <a:srgbClr val="7B32B2"/>
                  </a:gs>
                  <a:gs pos="100000">
                    <a:srgbClr val="401A5D"/>
                  </a:gs>
                </a:gsLst>
                <a:lin scaled="0"/>
              </a:gradFill>
              <a:latin typeface="+mn-lt"/>
              <a:ea typeface="+mn-ea"/>
              <a:cs typeface="+mn-cs"/>
              <a:sym typeface="+mn-ea"/>
            </a:endParaRPr>
          </a:p>
        </p:txBody>
      </p:sp>
      <p:pic>
        <p:nvPicPr>
          <p:cNvPr id="76806" name="图片 4" descr="1006545.001"/>
          <p:cNvPicPr>
            <a:picLocks noChangeAspect="1"/>
          </p:cNvPicPr>
          <p:nvPr/>
        </p:nvPicPr>
        <p:blipFill>
          <a:blip r:embed="rId3"/>
          <a:stretch>
            <a:fillRect/>
          </a:stretch>
        </p:blipFill>
        <p:spPr>
          <a:xfrm>
            <a:off x="190500" y="2705100"/>
            <a:ext cx="3921125" cy="27924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7410"/>
                                        </p:tgtEl>
                                        <p:attrNameLst>
                                          <p:attrName>style.visibility</p:attrName>
                                        </p:attrNameLst>
                                      </p:cBhvr>
                                      <p:to>
                                        <p:strVal val="visible"/>
                                      </p:to>
                                    </p:set>
                                    <p:animEffect filter="slide(fromBottom)">
                                      <p:cBhvr>
                                        <p:cTn id="11"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7650" y="1055688"/>
            <a:ext cx="2540000" cy="5014912"/>
          </a:xfrm>
          <a:prstGeom prst="rect">
            <a:avLst/>
          </a:prstGeom>
          <a:noFill/>
          <a:ln w="9525">
            <a:noFill/>
          </a:ln>
        </p:spPr>
        <p:txBody>
          <a:bodyPr wrap="square" anchor="t">
            <a:spAutoFit/>
          </a:bodyPr>
          <a:p>
            <a:r>
              <a:rPr lang="zh-CN" altLang="en-US" sz="2000" b="1">
                <a:solidFill>
                  <a:srgbClr val="FF0000"/>
                </a:solidFill>
                <a:latin typeface="楷体" panose="02010609060101010101" charset="-122"/>
                <a:ea typeface="楷体" panose="02010609060101010101" charset="-122"/>
              </a:rPr>
              <a:t>区位特点1：</a:t>
            </a:r>
            <a:endParaRPr lang="zh-CN" altLang="en-US" sz="2000" b="1">
              <a:solidFill>
                <a:srgbClr val="FF0000"/>
              </a:solidFill>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趋向于沿主要交通干线分布 </a:t>
            </a:r>
            <a:endParaRPr lang="zh-CN" altLang="en-US" sz="2000" b="1">
              <a:latin typeface="楷体" panose="02010609060101010101" charset="-122"/>
              <a:ea typeface="楷体" panose="02010609060101010101" charset="-122"/>
            </a:endParaRPr>
          </a:p>
          <a:p>
            <a:r>
              <a:rPr lang="zh-CN" altLang="en-US" sz="2000" b="1">
                <a:solidFill>
                  <a:srgbClr val="FF0000"/>
                </a:solidFill>
                <a:latin typeface="楷体" panose="02010609060101010101" charset="-122"/>
                <a:ea typeface="楷体" panose="02010609060101010101" charset="-122"/>
              </a:rPr>
              <a:t>形成原因1：</a:t>
            </a:r>
            <a:endParaRPr lang="zh-CN" altLang="en-US" sz="2000" b="1">
              <a:solidFill>
                <a:srgbClr val="FF0000"/>
              </a:solidFill>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工业自身生产工艺中产生的大量运输过程，决定了工厂企业必然寻求近河流、近铁路、近公路的低平地带，来布置厂房、仓库、货场等设施。 </a:t>
            </a:r>
            <a:endParaRPr lang="zh-CN" altLang="en-US" sz="2000" b="1">
              <a:latin typeface="楷体" panose="02010609060101010101" charset="-122"/>
              <a:ea typeface="楷体" panose="02010609060101010101" charset="-122"/>
            </a:endParaRPr>
          </a:p>
          <a:p>
            <a:r>
              <a:rPr lang="zh-CN" altLang="en-US" sz="2000" b="1">
                <a:solidFill>
                  <a:srgbClr val="FF0000"/>
                </a:solidFill>
                <a:latin typeface="楷体" panose="02010609060101010101" charset="-122"/>
                <a:ea typeface="楷体" panose="02010609060101010101" charset="-122"/>
              </a:rPr>
              <a:t>区位特点2：</a:t>
            </a:r>
            <a:endParaRPr lang="zh-CN" altLang="en-US" sz="2000" b="1">
              <a:solidFill>
                <a:srgbClr val="FF0000"/>
              </a:solidFill>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工业不断向外缘移动</a:t>
            </a:r>
            <a:endParaRPr lang="zh-CN" altLang="en-US" sz="2000" b="1">
              <a:latin typeface="楷体" panose="02010609060101010101" charset="-122"/>
              <a:ea typeface="楷体" panose="02010609060101010101" charset="-122"/>
            </a:endParaRPr>
          </a:p>
          <a:p>
            <a:r>
              <a:rPr lang="zh-CN" altLang="en-US" sz="2000" b="1">
                <a:solidFill>
                  <a:srgbClr val="FF0000"/>
                </a:solidFill>
                <a:latin typeface="楷体" panose="02010609060101010101" charset="-122"/>
                <a:ea typeface="楷体" panose="02010609060101010101" charset="-122"/>
              </a:rPr>
              <a:t>形成原因2：</a:t>
            </a:r>
            <a:r>
              <a:rPr lang="zh-CN" altLang="en-US" sz="2000" b="1">
                <a:latin typeface="楷体" panose="02010609060101010101" charset="-122"/>
                <a:ea typeface="楷体" panose="02010609060101010101" charset="-122"/>
              </a:rPr>
              <a:t>为了降低成本、保护城市生态环境 </a:t>
            </a:r>
            <a:endParaRPr lang="zh-CN" altLang="en-US" sz="2000" b="1">
              <a:latin typeface="楷体" panose="02010609060101010101" charset="-122"/>
              <a:ea typeface="楷体" panose="02010609060101010101" charset="-122"/>
            </a:endParaRPr>
          </a:p>
        </p:txBody>
      </p:sp>
      <p:sp>
        <p:nvSpPr>
          <p:cNvPr id="77826" name="文本框 2"/>
          <p:cNvSpPr txBox="1"/>
          <p:nvPr/>
        </p:nvSpPr>
        <p:spPr>
          <a:xfrm>
            <a:off x="325438" y="287338"/>
            <a:ext cx="5516562" cy="522287"/>
          </a:xfrm>
          <a:prstGeom prst="rect">
            <a:avLst/>
          </a:prstGeom>
          <a:noFill/>
          <a:ln w="9525">
            <a:noFill/>
          </a:ln>
        </p:spPr>
        <p:txBody>
          <a:bodyPr wrap="none" anchor="t">
            <a:spAutoFit/>
          </a:bodyPr>
          <a:p>
            <a:r>
              <a:rPr lang="zh-CN" altLang="en-US" sz="2800" dirty="0">
                <a:solidFill>
                  <a:srgbClr val="0000FF"/>
                </a:solidFill>
                <a:latin typeface="Arial" panose="020B0604020202020204" pitchFamily="34" charset="0"/>
                <a:ea typeface="宋体" panose="02010600030101010101" pitchFamily="2" charset="-122"/>
                <a:sym typeface="Calibri" panose="020F0502020204030204" pitchFamily="34" charset="0"/>
              </a:rPr>
              <a:t>分析：常州市工业区位特点和成因</a:t>
            </a:r>
            <a:endParaRPr lang="zh-CN" altLang="en-US" sz="2800"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grpSp>
        <p:nvGrpSpPr>
          <p:cNvPr id="77827" name="组合 4"/>
          <p:cNvGrpSpPr/>
          <p:nvPr/>
        </p:nvGrpSpPr>
        <p:grpSpPr>
          <a:xfrm>
            <a:off x="2951163" y="908050"/>
            <a:ext cx="6192837" cy="5162550"/>
            <a:chOff x="4647" y="1431"/>
            <a:chExt cx="9752" cy="8130"/>
          </a:xfrm>
        </p:grpSpPr>
        <p:pic>
          <p:nvPicPr>
            <p:cNvPr id="77828" name="图片 2"/>
            <p:cNvPicPr>
              <a:picLocks noChangeAspect="1"/>
            </p:cNvPicPr>
            <p:nvPr/>
          </p:nvPicPr>
          <p:blipFill>
            <a:blip r:embed="rId1">
              <a:lum bright="-4001" contrast="7999"/>
            </a:blip>
            <a:stretch>
              <a:fillRect/>
            </a:stretch>
          </p:blipFill>
          <p:spPr>
            <a:xfrm>
              <a:off x="4647" y="1430"/>
              <a:ext cx="9752" cy="8130"/>
            </a:xfrm>
            <a:prstGeom prst="rect">
              <a:avLst/>
            </a:prstGeom>
            <a:noFill/>
            <a:ln w="9525">
              <a:noFill/>
            </a:ln>
          </p:spPr>
        </p:pic>
        <p:sp>
          <p:nvSpPr>
            <p:cNvPr id="77829" name="文本框 3"/>
            <p:cNvSpPr txBox="1"/>
            <p:nvPr/>
          </p:nvSpPr>
          <p:spPr>
            <a:xfrm>
              <a:off x="9009" y="5321"/>
              <a:ext cx="1687" cy="580"/>
            </a:xfrm>
            <a:prstGeom prst="rect">
              <a:avLst/>
            </a:prstGeom>
            <a:noFill/>
            <a:ln w="9525">
              <a:noFill/>
            </a:ln>
          </p:spPr>
          <p:txBody>
            <a:bodyPr wrap="square" anchor="t">
              <a:spAutoFit/>
            </a:bodyPr>
            <a:p>
              <a:r>
                <a:rPr lang="zh-CN" altLang="en-US" b="1">
                  <a:solidFill>
                    <a:srgbClr val="0000FF"/>
                  </a:solidFill>
                  <a:latin typeface="Arial" panose="020B0604020202020204" pitchFamily="34" charset="0"/>
                  <a:ea typeface="宋体" panose="02010600030101010101" pitchFamily="2" charset="-122"/>
                </a:rPr>
                <a:t>市 区</a:t>
              </a:r>
              <a:endParaRPr lang="zh-CN" altLang="en-US" b="1">
                <a:solidFill>
                  <a:srgbClr val="0000FF"/>
                </a:solidFill>
                <a:latin typeface="Arial" panose="020B0604020202020204" pitchFamily="34" charset="0"/>
                <a:ea typeface="宋体" panose="02010600030101010101" pitchFamily="2"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0" name="文本框 4"/>
          <p:cNvSpPr txBox="1"/>
          <p:nvPr/>
        </p:nvSpPr>
        <p:spPr>
          <a:xfrm>
            <a:off x="457200" y="3128963"/>
            <a:ext cx="8162925" cy="2860675"/>
          </a:xfrm>
          <a:prstGeom prst="rect">
            <a:avLst/>
          </a:prstGeom>
          <a:noFill/>
          <a:ln w="9525">
            <a:noFill/>
          </a:ln>
        </p:spPr>
        <p:txBody>
          <a:bodyPr wrap="square" anchor="t">
            <a:spAutoFit/>
          </a:bodyPr>
          <a:p>
            <a:r>
              <a:rPr lang="zh-CN" altLang="en-US" sz="2000" b="1">
                <a:latin typeface="楷体" panose="02010609060101010101" charset="-122"/>
                <a:ea typeface="楷体" panose="02010609060101010101" charset="-122"/>
              </a:rPr>
              <a:t>1.该城市2000年与20</a:t>
            </a:r>
            <a:r>
              <a:rPr lang="en-US" altLang="zh-CN" sz="2000" b="1">
                <a:latin typeface="楷体" panose="02010609060101010101" charset="-122"/>
                <a:ea typeface="楷体" panose="02010609060101010101" charset="-122"/>
              </a:rPr>
              <a:t>13</a:t>
            </a:r>
            <a:r>
              <a:rPr lang="zh-CN" altLang="en-US" sz="2000" b="1">
                <a:latin typeface="楷体" panose="02010609060101010101" charset="-122"/>
                <a:ea typeface="楷体" panose="02010609060101010101" charset="-122"/>
              </a:rPr>
              <a:t>年地价变化反映了（    ）</a:t>
            </a:r>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①郊地价升值幅度高于市中心       ②地价整体有所上涨</a:t>
            </a:r>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③中心城区范围扩大               ④城市规模扩大</a:t>
            </a:r>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A．①②          B．①③       C．②④             D．③④</a:t>
            </a:r>
            <a:endParaRPr lang="zh-CN" altLang="en-US" sz="2000" b="1">
              <a:latin typeface="楷体" panose="02010609060101010101" charset="-122"/>
              <a:ea typeface="楷体" panose="02010609060101010101" charset="-122"/>
            </a:endParaRPr>
          </a:p>
          <a:p>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2.在20</a:t>
            </a:r>
            <a:r>
              <a:rPr lang="en-US" altLang="zh-CN" sz="2000" b="1">
                <a:latin typeface="楷体" panose="02010609060101010101" charset="-122"/>
                <a:ea typeface="楷体" panose="02010609060101010101" charset="-122"/>
              </a:rPr>
              <a:t>13</a:t>
            </a:r>
            <a:r>
              <a:rPr lang="zh-CN" altLang="en-US" sz="2000" b="1">
                <a:latin typeface="楷体" panose="02010609060101010101" charset="-122"/>
                <a:ea typeface="楷体" panose="02010609060101010101" charset="-122"/>
              </a:rPr>
              <a:t>年地价变化曲线上，近郊区地价出现了两个峰值，根据城市功能分区理论模型推测该区可能建设了（  ）</a:t>
            </a:r>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①蔬菜种植基地    ②高新技术开发区       ③大学城     ④美术馆</a:t>
            </a:r>
            <a:endParaRPr lang="zh-CN" altLang="en-US" sz="2000" b="1">
              <a:latin typeface="楷体" panose="02010609060101010101" charset="-122"/>
              <a:ea typeface="楷体" panose="02010609060101010101" charset="-122"/>
            </a:endParaRPr>
          </a:p>
          <a:p>
            <a:r>
              <a:rPr lang="zh-CN" altLang="en-US" sz="2000" b="1">
                <a:latin typeface="楷体" panose="02010609060101010101" charset="-122"/>
                <a:ea typeface="楷体" panose="02010609060101010101" charset="-122"/>
              </a:rPr>
              <a:t>A．①②           B.②③         C.③④             D.①④</a:t>
            </a:r>
            <a:endParaRPr lang="zh-CN" altLang="en-US" sz="2000" b="1">
              <a:latin typeface="楷体" panose="02010609060101010101" charset="-122"/>
              <a:ea typeface="楷体" panose="02010609060101010101" charset="-122"/>
            </a:endParaRPr>
          </a:p>
        </p:txBody>
      </p:sp>
      <p:sp>
        <p:nvSpPr>
          <p:cNvPr id="78851" name="文本框 5"/>
          <p:cNvSpPr txBox="1"/>
          <p:nvPr/>
        </p:nvSpPr>
        <p:spPr>
          <a:xfrm>
            <a:off x="284163" y="636588"/>
            <a:ext cx="8228012" cy="368300"/>
          </a:xfrm>
          <a:prstGeom prst="rect">
            <a:avLst/>
          </a:prstGeom>
          <a:noFill/>
          <a:ln w="9525">
            <a:noFill/>
          </a:ln>
        </p:spPr>
        <p:txBody>
          <a:bodyPr wrap="none" anchor="t">
            <a:spAutoFit/>
          </a:bodyPr>
          <a:p>
            <a:r>
              <a:rPr lang="zh-CN" altLang="en-US" b="1">
                <a:latin typeface="Calibri" panose="020F0502020204030204" pitchFamily="34" charset="0"/>
                <a:ea typeface="宋体" panose="02010600030101010101" pitchFamily="2" charset="-122"/>
              </a:rPr>
              <a:t>下图是某城市从市中心到远郊的土地利用空间结构示意图。据此完成下列问题。</a:t>
            </a:r>
            <a:endParaRPr lang="zh-CN" altLang="en-US" b="1">
              <a:latin typeface="Calibri" panose="020F0502020204030204" pitchFamily="34" charset="0"/>
              <a:ea typeface="宋体" panose="02010600030101010101" pitchFamily="2" charset="-122"/>
            </a:endParaRPr>
          </a:p>
        </p:txBody>
      </p:sp>
      <p:pic>
        <p:nvPicPr>
          <p:cNvPr id="78852" name="图片 7"/>
          <p:cNvPicPr>
            <a:picLocks noChangeAspect="1"/>
          </p:cNvPicPr>
          <p:nvPr/>
        </p:nvPicPr>
        <p:blipFill>
          <a:blip r:embed="rId1"/>
          <a:stretch>
            <a:fillRect/>
          </a:stretch>
        </p:blipFill>
        <p:spPr>
          <a:xfrm>
            <a:off x="2590800" y="1158875"/>
            <a:ext cx="3013075" cy="1704975"/>
          </a:xfrm>
          <a:prstGeom prst="rect">
            <a:avLst/>
          </a:prstGeom>
          <a:noFill/>
          <a:ln w="9525">
            <a:noFill/>
          </a:ln>
        </p:spPr>
      </p:pic>
      <p:sp>
        <p:nvSpPr>
          <p:cNvPr id="9" name="文本框 8"/>
          <p:cNvSpPr txBox="1"/>
          <p:nvPr/>
        </p:nvSpPr>
        <p:spPr>
          <a:xfrm>
            <a:off x="6759575" y="2488563"/>
            <a:ext cx="1929119" cy="398782"/>
          </a:xfrm>
          <a:prstGeom prst="rect">
            <a:avLst/>
          </a:prstGeom>
          <a:noFill/>
        </p:spPr>
        <p:txBody>
          <a:bodyPr wrap="square" rtlCol="0" anchor="t">
            <a:spAutoFit/>
          </a:bodyPr>
          <a:p>
            <a:r>
              <a:rPr lang="zh-CN" altLang="en-US"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答案1</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sym typeface="+mn-ea"/>
              </a:rPr>
              <a:t>C</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   2</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sym typeface="+mn-ea"/>
              </a:rPr>
              <a:t>B</a:t>
            </a:r>
            <a:endPar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endParaRPr>
          </a:p>
        </p:txBody>
      </p:sp>
      <p:sp>
        <p:nvSpPr>
          <p:cNvPr id="10" name="文本框 9"/>
          <p:cNvSpPr txBox="1"/>
          <p:nvPr/>
        </p:nvSpPr>
        <p:spPr>
          <a:xfrm>
            <a:off x="368935" y="114935"/>
            <a:ext cx="2540000" cy="521962"/>
          </a:xfrm>
          <a:prstGeom prst="rect">
            <a:avLst/>
          </a:prstGeom>
          <a:noFill/>
        </p:spPr>
        <p:txBody>
          <a:bodyPr wrap="square" rtlCol="0" anchor="t">
            <a:spAutoFit/>
          </a:bodyPr>
          <a:p>
            <a:r>
              <a:rPr lang="zh-CN" altLang="en-US"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rPr>
              <a:t>【课堂检测】</a:t>
            </a:r>
            <a:endParaRPr lang="zh-CN" altLang="en-US" sz="2800" b="1" noProof="1">
              <a:gradFill>
                <a:gsLst>
                  <a:gs pos="0">
                    <a:srgbClr val="E30000"/>
                  </a:gs>
                  <a:gs pos="100000">
                    <a:srgbClr val="760303"/>
                  </a:gs>
                </a:gsLst>
                <a:lin scaled="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TextBox 2"/>
          <p:cNvSpPr/>
          <p:nvPr/>
        </p:nvSpPr>
        <p:spPr>
          <a:xfrm>
            <a:off x="400050" y="792163"/>
            <a:ext cx="8208963" cy="1106487"/>
          </a:xfrm>
          <a:prstGeom prst="rect">
            <a:avLst/>
          </a:prstGeom>
          <a:noFill/>
          <a:ln w="9525">
            <a:noFill/>
          </a:ln>
        </p:spPr>
        <p:txBody>
          <a:bodyPr anchor="t">
            <a:spAutoFit/>
          </a:bodyPr>
          <a:p>
            <a:r>
              <a:rPr lang="zh-CN" altLang="en-US" sz="2400" b="1" dirty="0">
                <a:solidFill>
                  <a:srgbClr val="000000"/>
                </a:solidFill>
                <a:latin typeface="Calibri" panose="020F0502020204030204" pitchFamily="34" charset="0"/>
                <a:ea typeface="宋体" panose="02010600030101010101" pitchFamily="2" charset="-122"/>
                <a:sym typeface="宋体" panose="02010600030101010101" pitchFamily="2" charset="-122"/>
              </a:rPr>
              <a:t>         在城市中，不同功能区的分布和组合构成了城市内部的空间结构，</a:t>
            </a:r>
            <a:r>
              <a:rPr lang="zh-CN" altLang="en-US" sz="2400" b="1" dirty="0">
                <a:latin typeface="Calibri" panose="020F0502020204030204" pitchFamily="34" charset="0"/>
                <a:ea typeface="宋体" panose="02010600030101010101" pitchFamily="2" charset="-122"/>
                <a:sym typeface="宋体" panose="02010600030101010101" pitchFamily="2" charset="-122"/>
              </a:rPr>
              <a:t>是各种经济活动空间竞争、集聚的结果。</a:t>
            </a:r>
            <a:endParaRPr lang="zh-CN" altLang="en-US" sz="2400" b="1" dirty="0">
              <a:latin typeface="Calibri" panose="020F0502020204030204" pitchFamily="34" charset="0"/>
              <a:ea typeface="宋体" panose="02010600030101010101" pitchFamily="2" charset="-122"/>
              <a:sym typeface="宋体" panose="02010600030101010101" pitchFamily="2" charset="-122"/>
            </a:endParaRPr>
          </a:p>
          <a:p>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 name="Text Box 4"/>
          <p:cNvSpPr/>
          <p:nvPr/>
        </p:nvSpPr>
        <p:spPr>
          <a:xfrm>
            <a:off x="3132138" y="3644900"/>
            <a:ext cx="2743200" cy="461963"/>
          </a:xfrm>
          <a:prstGeom prst="rect">
            <a:avLst/>
          </a:prstGeom>
          <a:noFill/>
          <a:ln w="9525">
            <a:noFill/>
          </a:ln>
        </p:spPr>
        <p:txBody>
          <a:bodyPr anchor="t">
            <a:spAutoFit/>
          </a:bodyPr>
          <a:p>
            <a:pPr>
              <a:spcBef>
                <a:spcPct val="50000"/>
              </a:spcBef>
            </a:pPr>
            <a:r>
              <a:rPr lang="zh-CN" altLang="en-US" sz="2400" b="1" dirty="0">
                <a:solidFill>
                  <a:srgbClr val="0000FF"/>
                </a:solidFill>
                <a:latin typeface="Times New Roman" panose="02020603050405020304" pitchFamily="18" charset="0"/>
                <a:ea typeface="宋体" panose="02010600030101010101" pitchFamily="2" charset="-122"/>
                <a:sym typeface="Times New Roman" panose="02020603050405020304" pitchFamily="18" charset="0"/>
              </a:rPr>
              <a:t>同类活动高度聚集</a:t>
            </a:r>
            <a:endParaRPr lang="zh-CN" altLang="en-US" sz="2400" b="1" dirty="0">
              <a:solidFill>
                <a:srgbClr val="0000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8" name="Text Box 5"/>
          <p:cNvSpPr/>
          <p:nvPr/>
        </p:nvSpPr>
        <p:spPr>
          <a:xfrm>
            <a:off x="3132138" y="1773238"/>
            <a:ext cx="2819400" cy="457200"/>
          </a:xfrm>
          <a:prstGeom prst="rect">
            <a:avLst/>
          </a:prstGeom>
          <a:noFill/>
          <a:ln w="9525">
            <a:noFill/>
          </a:ln>
        </p:spPr>
        <p:txBody>
          <a:bodyPr anchor="t">
            <a:spAutoFit/>
          </a:bodyPr>
          <a:p>
            <a:pPr>
              <a:spcBef>
                <a:spcPct val="50000"/>
              </a:spcBef>
            </a:pPr>
            <a:r>
              <a:rPr lang="zh-CN" altLang="en-US" sz="2400" b="1" dirty="0">
                <a:solidFill>
                  <a:srgbClr val="0000FF"/>
                </a:solidFill>
                <a:latin typeface="Times New Roman" panose="02020603050405020304" pitchFamily="18" charset="0"/>
                <a:ea typeface="宋体" panose="02010600030101010101" pitchFamily="2" charset="-122"/>
                <a:sym typeface="Times New Roman" panose="02020603050405020304" pitchFamily="18" charset="0"/>
              </a:rPr>
              <a:t>城市地域空间有限</a:t>
            </a:r>
            <a:endParaRPr lang="zh-CN" altLang="en-US"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sp>
        <p:nvSpPr>
          <p:cNvPr id="9" name="Text Box 6"/>
          <p:cNvSpPr/>
          <p:nvPr/>
        </p:nvSpPr>
        <p:spPr>
          <a:xfrm>
            <a:off x="3132138" y="2636838"/>
            <a:ext cx="2667000" cy="457200"/>
          </a:xfrm>
          <a:prstGeom prst="rect">
            <a:avLst/>
          </a:prstGeom>
          <a:noFill/>
          <a:ln w="9525">
            <a:noFill/>
          </a:ln>
        </p:spPr>
        <p:txBody>
          <a:bodyPr anchor="t">
            <a:spAutoFit/>
          </a:bodyPr>
          <a:p>
            <a:pPr>
              <a:spcBef>
                <a:spcPct val="50000"/>
              </a:spcBef>
            </a:pPr>
            <a:r>
              <a:rPr lang="zh-CN" altLang="en-US" sz="2400" b="1" dirty="0">
                <a:solidFill>
                  <a:srgbClr val="0000FF"/>
                </a:solidFill>
                <a:latin typeface="Times New Roman" panose="02020603050405020304" pitchFamily="18" charset="0"/>
                <a:ea typeface="宋体" panose="02010600030101010101" pitchFamily="2" charset="-122"/>
                <a:sym typeface="Times New Roman" panose="02020603050405020304" pitchFamily="18" charset="0"/>
              </a:rPr>
              <a:t>各种活动空间竞争</a:t>
            </a:r>
            <a:endParaRPr lang="zh-CN" altLang="en-US"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sp>
        <p:nvSpPr>
          <p:cNvPr id="10" name="Text Box 7"/>
          <p:cNvSpPr/>
          <p:nvPr/>
        </p:nvSpPr>
        <p:spPr>
          <a:xfrm>
            <a:off x="2620963" y="5661025"/>
            <a:ext cx="4130675" cy="460375"/>
          </a:xfrm>
          <a:prstGeom prst="rect">
            <a:avLst/>
          </a:prstGeom>
          <a:noFill/>
          <a:ln w="9525">
            <a:noFill/>
          </a:ln>
        </p:spPr>
        <p:txBody>
          <a:bodyPr wrap="square" anchor="t">
            <a:spAutoFit/>
          </a:bodyPr>
          <a:p>
            <a:pPr indent="-342900">
              <a:spcBef>
                <a:spcPct val="50000"/>
              </a:spcBef>
            </a:pPr>
            <a:r>
              <a:rPr lang="zh-CN" altLang="en-US" sz="2400" b="1" dirty="0">
                <a:solidFill>
                  <a:srgbClr val="FF0000"/>
                </a:solidFill>
                <a:latin typeface="Times New Roman" panose="02020603050405020304" pitchFamily="18" charset="0"/>
                <a:ea typeface="宋体" panose="02010600030101010101" pitchFamily="2" charset="-122"/>
                <a:sym typeface="Times New Roman" panose="02020603050405020304" pitchFamily="18" charset="0"/>
              </a:rPr>
              <a:t>城市功能分区的</a:t>
            </a:r>
            <a:r>
              <a:rPr lang="zh-CN" altLang="en-US" sz="2400" b="1" dirty="0">
                <a:solidFill>
                  <a:srgbClr val="FF0000"/>
                </a:solidFill>
                <a:latin typeface="Times New Roman" panose="02020603050405020304" pitchFamily="18" charset="0"/>
                <a:ea typeface="宋体" panose="02010600030101010101" pitchFamily="2" charset="-122"/>
                <a:sym typeface="宋体" panose="02010600030101010101" pitchFamily="2" charset="-122"/>
              </a:rPr>
              <a:t>分布和组合</a:t>
            </a:r>
            <a:endParaRPr lang="zh-CN" altLang="en-US" sz="2400" b="1" dirty="0">
              <a:solidFill>
                <a:srgbClr val="FF0000"/>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11" name="AutoShape 8"/>
          <p:cNvSpPr/>
          <p:nvPr/>
        </p:nvSpPr>
        <p:spPr>
          <a:xfrm>
            <a:off x="4213225" y="2238375"/>
            <a:ext cx="323850" cy="469900"/>
          </a:xfrm>
          <a:prstGeom prst="downArrow">
            <a:avLst>
              <a:gd name="adj1" fmla="val 50000"/>
              <a:gd name="adj2" fmla="val 58482"/>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zh-CN"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
        <p:nvSpPr>
          <p:cNvPr id="12" name="AutoShape 9"/>
          <p:cNvSpPr/>
          <p:nvPr/>
        </p:nvSpPr>
        <p:spPr>
          <a:xfrm>
            <a:off x="4211638" y="4076700"/>
            <a:ext cx="323850" cy="576263"/>
          </a:xfrm>
          <a:prstGeom prst="downArrow">
            <a:avLst>
              <a:gd name="adj1" fmla="val 50000"/>
              <a:gd name="adj2" fmla="val 58638"/>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zh-CN"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
        <p:nvSpPr>
          <p:cNvPr id="13" name="AutoShape 10"/>
          <p:cNvSpPr/>
          <p:nvPr/>
        </p:nvSpPr>
        <p:spPr>
          <a:xfrm>
            <a:off x="4211638" y="3068638"/>
            <a:ext cx="323850" cy="576262"/>
          </a:xfrm>
          <a:prstGeom prst="downArrow">
            <a:avLst>
              <a:gd name="adj1" fmla="val 50000"/>
              <a:gd name="adj2" fmla="val 58638"/>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zh-CN"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
        <p:nvSpPr>
          <p:cNvPr id="14" name="AutoShape 12"/>
          <p:cNvSpPr/>
          <p:nvPr/>
        </p:nvSpPr>
        <p:spPr>
          <a:xfrm>
            <a:off x="4211638" y="5084763"/>
            <a:ext cx="323850" cy="576262"/>
          </a:xfrm>
          <a:prstGeom prst="downArrow">
            <a:avLst>
              <a:gd name="adj1" fmla="val 50000"/>
              <a:gd name="adj2" fmla="val 58638"/>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zh-CN"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
        <p:nvSpPr>
          <p:cNvPr id="15" name="Text Box 13"/>
          <p:cNvSpPr/>
          <p:nvPr/>
        </p:nvSpPr>
        <p:spPr>
          <a:xfrm>
            <a:off x="3022600" y="4576763"/>
            <a:ext cx="2705100" cy="457200"/>
          </a:xfrm>
          <a:prstGeom prst="rect">
            <a:avLst/>
          </a:prstGeom>
          <a:noFill/>
          <a:ln w="9525">
            <a:noFill/>
          </a:ln>
        </p:spPr>
        <p:txBody>
          <a:bodyPr anchor="t">
            <a:spAutoFit/>
          </a:bodyPr>
          <a:p>
            <a:pPr>
              <a:spcBef>
                <a:spcPct val="50000"/>
              </a:spcBef>
            </a:pPr>
            <a:r>
              <a:rPr lang="zh-CN" altLang="en-US" sz="2400" b="1" dirty="0">
                <a:solidFill>
                  <a:srgbClr val="0000FF"/>
                </a:solidFill>
                <a:latin typeface="Times New Roman" panose="02020603050405020304" pitchFamily="18" charset="0"/>
                <a:ea typeface="宋体" panose="02010600030101010101" pitchFamily="2" charset="-122"/>
                <a:sym typeface="Times New Roman" panose="02020603050405020304" pitchFamily="18" charset="0"/>
              </a:rPr>
              <a:t>三大功能分区形成</a:t>
            </a:r>
            <a:endParaRPr lang="zh-CN" altLang="en-US"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sp>
        <p:nvSpPr>
          <p:cNvPr id="79883" name="文本框 24"/>
          <p:cNvSpPr/>
          <p:nvPr/>
        </p:nvSpPr>
        <p:spPr>
          <a:xfrm>
            <a:off x="319088" y="136525"/>
            <a:ext cx="6432550" cy="522288"/>
          </a:xfrm>
          <a:prstGeom prst="rect">
            <a:avLst/>
          </a:prstGeom>
          <a:noFill/>
          <a:ln w="9525">
            <a:noFill/>
          </a:ln>
        </p:spPr>
        <p:txBody>
          <a:bodyPr anchor="t">
            <a:spAutoFit/>
          </a:bodyPr>
          <a:p>
            <a:pPr>
              <a:spcBef>
                <a:spcPct val="50000"/>
              </a:spcBef>
            </a:pPr>
            <a:r>
              <a:rPr lang="en-US" altLang="zh-CN"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4</a:t>
            </a:r>
            <a:r>
              <a:rPr lang="zh-CN" altLang="en-US" sz="2800" b="1" dirty="0">
                <a:solidFill>
                  <a:srgbClr val="0000FF"/>
                </a:solidFill>
                <a:latin typeface="黑体" panose="02010609060101010101" pitchFamily="49" charset="-122"/>
                <a:ea typeface="黑体" panose="02010609060101010101" pitchFamily="49" charset="-122"/>
                <a:sym typeface="Calibri" panose="020F0502020204030204" pitchFamily="34" charset="0"/>
              </a:rPr>
              <a:t>、</a:t>
            </a: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城市空间结构</a:t>
            </a:r>
            <a:endPar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filter="slide(fromTo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filter="slide(fromTo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filter="slide(fromTo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filter="slide(fromTo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P spid="8" grpId="0" bldLvl="0"/>
      <p:bldP spid="9" grpId="0" bldLvl="0"/>
      <p:bldP spid="10" grpId="0" bldLvl="0"/>
      <p:bldP spid="11" grpId="0" bldLvl="0" animBg="1"/>
      <p:bldP spid="12" grpId="0" bldLvl="0" animBg="1"/>
      <p:bldP spid="13" grpId="0" bldLvl="0" animBg="1"/>
      <p:bldP spid="14" grpId="0" bldLvl="0" animBg="1"/>
      <p:bldP spid="15"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2"/>
          </p:nvPr>
        </p:nvSpPr>
        <p:spPr bwMode="auto">
          <a:ln/>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fld id="{76CC26D1-E276-4E36-B742-D897C910718C}"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3250" name="图片 2"/>
          <p:cNvPicPr>
            <a:picLocks noChangeAspect="1"/>
          </p:cNvPicPr>
          <p:nvPr/>
        </p:nvPicPr>
        <p:blipFill>
          <a:blip r:embed="rId1"/>
          <a:stretch>
            <a:fillRect/>
          </a:stretch>
        </p:blipFill>
        <p:spPr>
          <a:xfrm>
            <a:off x="17463" y="14288"/>
            <a:ext cx="6170612" cy="6813550"/>
          </a:xfrm>
          <a:prstGeom prst="rect">
            <a:avLst/>
          </a:prstGeom>
          <a:noFill/>
          <a:ln w="9525">
            <a:noFill/>
          </a:ln>
        </p:spPr>
      </p:pic>
      <p:sp>
        <p:nvSpPr>
          <p:cNvPr id="4" name="文本框 3"/>
          <p:cNvSpPr txBox="1"/>
          <p:nvPr/>
        </p:nvSpPr>
        <p:spPr>
          <a:xfrm>
            <a:off x="6300788" y="1052513"/>
            <a:ext cx="2592388" cy="37861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mn-lt"/>
                <a:ea typeface="+mn-ea"/>
                <a:cs typeface="+mn-cs"/>
                <a:sym typeface="+mn-ea"/>
              </a:rPr>
              <a:t>         大尺度的灯光地图可以直观感受各个城市群的发展情况，在本图中明显看到我国三大城市群</a:t>
            </a:r>
            <a:r>
              <a:rPr kumimoji="0" lang="en-US" altLang="zh-CN" sz="2400" b="1" i="0" u="none" strike="noStrike" kern="1200" cap="none" spc="0" normalizeH="0" baseline="0" noProof="0" dirty="0">
                <a:ln>
                  <a:noFill/>
                </a:ln>
                <a:solidFill>
                  <a:srgbClr val="0000FF"/>
                </a:solidFill>
                <a:effectLst/>
                <a:uLnTx/>
                <a:uFillTx/>
                <a:latin typeface="+mn-lt"/>
                <a:ea typeface="+mn-ea"/>
                <a:cs typeface="+mn-cs"/>
                <a:sym typeface="+mn-ea"/>
              </a:rPr>
              <a:t>——</a:t>
            </a:r>
            <a:r>
              <a:rPr kumimoji="0" lang="zh-CN" altLang="en-US" sz="2400" b="1" i="0" u="none" strike="noStrike" kern="1200" cap="none" spc="0" normalizeH="0" baseline="0" noProof="0" dirty="0">
                <a:ln>
                  <a:noFill/>
                </a:ln>
                <a:solidFill>
                  <a:srgbClr val="0000FF"/>
                </a:solidFill>
                <a:effectLst/>
                <a:uLnTx/>
                <a:uFillTx/>
                <a:latin typeface="+mn-lt"/>
                <a:ea typeface="+mn-ea"/>
                <a:cs typeface="+mn-cs"/>
                <a:sym typeface="+mn-ea"/>
              </a:rPr>
              <a:t>京津冀、长</a:t>
            </a:r>
            <a:endParaRPr kumimoji="0" lang="en-US" altLang="zh-CN" sz="2400" b="1" i="0" u="none" strike="noStrike" kern="1200" cap="none" spc="0" normalizeH="0" baseline="0" noProof="0" dirty="0">
              <a:ln>
                <a:noFill/>
              </a:ln>
              <a:solidFill>
                <a:srgbClr val="0000FF"/>
              </a:solidFill>
              <a:effectLst/>
              <a:uLnTx/>
              <a:uFillTx/>
              <a:latin typeface="+mn-lt"/>
              <a:ea typeface="+mn-ea"/>
              <a:cs typeface="+mn-cs"/>
              <a:sym typeface="+mn-ea"/>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mn-lt"/>
                <a:ea typeface="+mn-ea"/>
                <a:cs typeface="+mn-cs"/>
                <a:sym typeface="+mn-ea"/>
              </a:rPr>
              <a:t>三角和珠三角，繁华的光芒连接成片。</a:t>
            </a:r>
            <a:endParaRPr kumimoji="0" lang="zh-CN" altLang="en-US" sz="2400" b="1" i="0" u="none" strike="noStrike" kern="1200" cap="none" spc="0" normalizeH="0" baseline="0" noProof="0" dirty="0">
              <a:ln>
                <a:noFill/>
              </a:ln>
              <a:solidFill>
                <a:srgbClr val="0000FF"/>
              </a:solidFill>
              <a:effectLst/>
              <a:uLnTx/>
              <a:uFillTx/>
              <a:latin typeface="+mn-lt"/>
              <a:ea typeface="+mn-ea"/>
              <a:cs typeface="+mn-cs"/>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80" name="文本框 24"/>
          <p:cNvSpPr/>
          <p:nvPr/>
        </p:nvSpPr>
        <p:spPr>
          <a:xfrm>
            <a:off x="471488" y="346075"/>
            <a:ext cx="5472112" cy="522288"/>
          </a:xfrm>
          <a:prstGeom prst="rect">
            <a:avLst/>
          </a:prstGeom>
          <a:noFill/>
          <a:ln w="9525">
            <a:noFill/>
          </a:ln>
        </p:spPr>
        <p:txBody>
          <a:bodyPr anchor="t">
            <a:spAutoFit/>
          </a:bodyPr>
          <a:p>
            <a:pPr>
              <a:spcBef>
                <a:spcPct val="50000"/>
              </a:spcBef>
            </a:pP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a:t>
            </a:r>
            <a:r>
              <a:rPr lang="en-US" altLang="zh-CN"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1</a:t>
            </a:r>
            <a:r>
              <a:rPr lang="zh-CN" altLang="en-US" sz="2800" b="1" dirty="0">
                <a:solidFill>
                  <a:srgbClr val="0000FF"/>
                </a:solidFill>
                <a:latin typeface="黑体" panose="02010609060101010101" pitchFamily="49" charset="-122"/>
                <a:ea typeface="黑体" panose="02010609060101010101" pitchFamily="49" charset="-122"/>
                <a:sym typeface="宋体" panose="02010600030101010101" pitchFamily="2" charset="-122"/>
              </a:rPr>
              <a:t>）、西方城市结构学说</a:t>
            </a:r>
            <a:endParaRPr lang="en-US" altLang="zh-CN" sz="2800" b="1" dirty="0">
              <a:solidFill>
                <a:srgbClr val="0000FF"/>
              </a:solidFill>
              <a:latin typeface="黑体" panose="02010609060101010101" pitchFamily="49" charset="-122"/>
              <a:ea typeface="黑体" panose="02010609060101010101" pitchFamily="49" charset="-122"/>
              <a:sym typeface="Calibri" panose="020F0502020204030204" pitchFamily="34" charset="0"/>
            </a:endParaRPr>
          </a:p>
        </p:txBody>
      </p:sp>
      <p:graphicFrame>
        <p:nvGraphicFramePr>
          <p:cNvPr id="24581" name="Group 5"/>
          <p:cNvGraphicFramePr>
            <a:graphicFrameLocks noGrp="1"/>
          </p:cNvGraphicFramePr>
          <p:nvPr/>
        </p:nvGraphicFramePr>
        <p:xfrm>
          <a:off x="381000" y="973138"/>
          <a:ext cx="8382000" cy="3632200"/>
        </p:xfrm>
        <a:graphic>
          <a:graphicData uri="http://schemas.openxmlformats.org/drawingml/2006/table">
            <a:tbl>
              <a:tblPr/>
              <a:tblGrid>
                <a:gridCol w="1530350"/>
                <a:gridCol w="5327650"/>
                <a:gridCol w="1524000"/>
              </a:tblGrid>
              <a:tr h="49720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800" b="1" i="1" u="none" strike="noStrike" cap="none" normalizeH="0" baseline="0" smtClean="0">
                          <a:ln>
                            <a:noFill/>
                          </a:ln>
                          <a:solidFill>
                            <a:srgbClr val="0066FF"/>
                          </a:solidFill>
                          <a:effectLst/>
                          <a:latin typeface="Arial" panose="020B0604020202020204" pitchFamily="34" charset="0"/>
                          <a:ea typeface="宋体" panose="02010600030101010101" pitchFamily="2" charset="-122"/>
                          <a:sym typeface="Arial" panose="020B0604020202020204" pitchFamily="34" charset="0"/>
                        </a:rPr>
                        <a:t>模式</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800" b="1" i="1" u="none" strike="noStrike" cap="none" normalizeH="0" baseline="0" smtClean="0">
                          <a:ln>
                            <a:noFill/>
                          </a:ln>
                          <a:solidFill>
                            <a:srgbClr val="0066FF"/>
                          </a:solidFill>
                          <a:effectLst/>
                          <a:latin typeface="Arial" panose="020B0604020202020204" pitchFamily="34" charset="0"/>
                          <a:ea typeface="宋体" panose="02010600030101010101" pitchFamily="2" charset="-122"/>
                          <a:sym typeface="Arial" panose="020B0604020202020204" pitchFamily="34" charset="0"/>
                        </a:rPr>
                        <a:t>成    因</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800" b="1" i="1" u="none" strike="noStrike" cap="none" normalizeH="0" baseline="0" smtClean="0">
                          <a:ln>
                            <a:noFill/>
                          </a:ln>
                          <a:solidFill>
                            <a:srgbClr val="0066FF"/>
                          </a:solidFill>
                          <a:effectLst/>
                          <a:latin typeface="Arial" panose="020B0604020202020204" pitchFamily="34" charset="0"/>
                          <a:ea typeface="宋体" panose="02010600030101010101" pitchFamily="2" charset="-122"/>
                          <a:sym typeface="Arial" panose="020B0604020202020204" pitchFamily="34" charset="0"/>
                        </a:rPr>
                        <a:t>举例</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801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同心圆</a:t>
                      </a:r>
                      <a:endPar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模式</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各种功能区不断侵入和迁移，自核心向外扩展而成</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成都市</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801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扇状</a:t>
                      </a:r>
                      <a:endPar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模式</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在交通影响下，各种功能区沿交通线呈扇状或方块状向外扩展</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沈阳市</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801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多核心</a:t>
                      </a:r>
                      <a:endPar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模式</a:t>
                      </a:r>
                      <a:endParaRPr kumimoji="0" lang="zh-CN"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1" i="1"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市中心地价高、租金高、交通和居住拥挤</a:t>
                      </a:r>
                      <a:r>
                        <a:rPr kumimoji="0" lang="en-US" sz="2600" b="1" i="1"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t>
                      </a:r>
                      <a:r>
                        <a:rPr kumimoji="0" lang="zh-CN" altLang="en-US" sz="2600" b="1" i="1"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郊区出现新的核心点</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600" b="1" i="1" u="none" strike="noStrike" cap="none" normalizeH="0" baseline="0" dirty="0" smtClean="0">
                          <a:ln>
                            <a:noFill/>
                          </a:ln>
                          <a:solidFill>
                            <a:srgbClr val="FF3300"/>
                          </a:solidFill>
                          <a:effectLst/>
                          <a:latin typeface="Arial" panose="020B0604020202020204" pitchFamily="34" charset="0"/>
                          <a:ea typeface="宋体" panose="02010600030101010101" pitchFamily="2" charset="-122"/>
                          <a:sym typeface="Arial" panose="020B0604020202020204" pitchFamily="34" charset="0"/>
                        </a:rPr>
                        <a:t>上海市</a:t>
                      </a:r>
                      <a:endParaRPr kumimoji="0" 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03" name="矩形 5"/>
          <p:cNvSpPr/>
          <p:nvPr/>
        </p:nvSpPr>
        <p:spPr>
          <a:xfrm>
            <a:off x="107950" y="5005388"/>
            <a:ext cx="8928100" cy="1322387"/>
          </a:xfrm>
          <a:prstGeom prst="rect">
            <a:avLst/>
          </a:prstGeom>
          <a:noFill/>
          <a:ln w="9525">
            <a:noFill/>
          </a:ln>
        </p:spPr>
        <p:txBody>
          <a:bodyPr wrap="square" anchor="t">
            <a:spAutoFit/>
          </a:bodyPr>
          <a:p>
            <a:r>
              <a:rPr lang="zh-CN" altLang="en-US" sz="2000" b="1" dirty="0">
                <a:solidFill>
                  <a:srgbClr val="0033CC"/>
                </a:solidFill>
                <a:latin typeface="楷体" panose="02010609060101010101" charset="-122"/>
                <a:ea typeface="楷体" panose="02010609060101010101" charset="-122"/>
                <a:sym typeface="微软雅黑" panose="020B0503020204020204" charset="-122"/>
              </a:rPr>
              <a:t>    </a:t>
            </a:r>
            <a:r>
              <a:rPr lang="zh-CN" altLang="en-US" sz="2000" b="1" dirty="0">
                <a:solidFill>
                  <a:srgbClr val="0033CC"/>
                </a:solidFill>
                <a:latin typeface="楷体" panose="02010609060101010101" charset="-122"/>
                <a:ea typeface="楷体" panose="02010609060101010101" charset="-122"/>
              </a:rPr>
              <a:t>城市地域结构特点的形成 </a:t>
            </a:r>
            <a:r>
              <a:rPr lang="en-US" altLang="zh-CN" sz="2000" b="1">
                <a:solidFill>
                  <a:srgbClr val="0033CC"/>
                </a:solidFill>
                <a:latin typeface="楷体" panose="02010609060101010101" charset="-122"/>
                <a:ea typeface="楷体" panose="02010609060101010101" charset="-122"/>
              </a:rPr>
              <a:t>:</a:t>
            </a:r>
            <a:r>
              <a:rPr lang="zh-CN" altLang="en-US" sz="2000" b="1" dirty="0">
                <a:solidFill>
                  <a:srgbClr val="0033CC"/>
                </a:solidFill>
                <a:latin typeface="楷体" panose="02010609060101010101" charset="-122"/>
                <a:ea typeface="楷体" panose="02010609060101010101" charset="-122"/>
              </a:rPr>
              <a:t>与城市的性质、城市发展的历史及自然环境等因素有关。</a:t>
            </a:r>
            <a:r>
              <a:rPr lang="zh-CN" altLang="en-US" sz="2000" b="1" dirty="0">
                <a:solidFill>
                  <a:srgbClr val="0033CC"/>
                </a:solidFill>
                <a:latin typeface="楷体" panose="02010609060101010101" charset="-122"/>
                <a:ea typeface="楷体" panose="02010609060101010101" charset="-122"/>
                <a:sym typeface="微软雅黑" panose="020B0503020204020204" charset="-122"/>
              </a:rPr>
              <a:t> </a:t>
            </a:r>
            <a:endParaRPr lang="zh-CN" altLang="en-US" sz="2000" b="1" dirty="0">
              <a:solidFill>
                <a:srgbClr val="0033CC"/>
              </a:solidFill>
              <a:latin typeface="楷体" panose="02010609060101010101" charset="-122"/>
              <a:ea typeface="楷体" panose="02010609060101010101" charset="-122"/>
              <a:sym typeface="微软雅黑" panose="020B0503020204020204" charset="-122"/>
            </a:endParaRPr>
          </a:p>
          <a:p>
            <a:r>
              <a:rPr lang="zh-CN" altLang="en-US" sz="2000" b="1" dirty="0">
                <a:solidFill>
                  <a:srgbClr val="0033CC"/>
                </a:solidFill>
                <a:latin typeface="楷体" panose="02010609060101010101" charset="-122"/>
                <a:ea typeface="楷体" panose="02010609060101010101" charset="-122"/>
                <a:sym typeface="微软雅黑" panose="020B0503020204020204" charset="-122"/>
              </a:rPr>
              <a:t>    除上述三种城市地域结构模式外，还有其他许多种类型。但在现实生活中，没有城市能完全符合这些模式。</a:t>
            </a:r>
            <a:endParaRPr lang="zh-CN" altLang="en-US" sz="2000" dirty="0">
              <a:solidFill>
                <a:srgbClr val="000000"/>
              </a:solidFill>
              <a:latin typeface="楷体" panose="02010609060101010101" charset="-122"/>
              <a:ea typeface="楷体" panose="02010609060101010101"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filter="barn(inVertical)">
                                      <p:cBhvr>
                                        <p:cTn id="7" dur="500"/>
                                        <p:tgtEl>
                                          <p:spTgt spid="2458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filter="wedge">
                                      <p:cBhvr>
                                        <p:cTn id="12" dur="2000"/>
                                        <p:tgtEl>
                                          <p:spTgt spid="245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603"/>
                                        </p:tgtEl>
                                        <p:attrNameLst>
                                          <p:attrName>style.visibility</p:attrName>
                                        </p:attrNameLst>
                                      </p:cBhvr>
                                      <p:to>
                                        <p:strVal val="visible"/>
                                      </p:to>
                                    </p:set>
                                    <p:animEffect transition="in" filter="fade">
                                      <p:cBhvr>
                                        <p:cTn id="17" dur="500"/>
                                        <p:tgtEl>
                                          <p:spTgt spid="24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ldLvl="0"/>
      <p:bldP spid="246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3" name="Picture 3"/>
          <p:cNvPicPr>
            <a:picLocks noChangeAspect="1"/>
          </p:cNvPicPr>
          <p:nvPr>
            <p:custDataLst>
              <p:tags r:id="rId1"/>
            </p:custDataLst>
          </p:nvPr>
        </p:nvPicPr>
        <p:blipFill>
          <a:blip r:embed="rId2"/>
          <a:stretch>
            <a:fillRect/>
          </a:stretch>
        </p:blipFill>
        <p:spPr>
          <a:xfrm>
            <a:off x="250825" y="3789363"/>
            <a:ext cx="4011613" cy="2962275"/>
          </a:xfrm>
          <a:prstGeom prst="rect">
            <a:avLst/>
          </a:prstGeom>
          <a:noFill/>
          <a:ln w="9525">
            <a:noFill/>
          </a:ln>
        </p:spPr>
      </p:pic>
      <p:pic>
        <p:nvPicPr>
          <p:cNvPr id="81922" name="图片 2"/>
          <p:cNvPicPr>
            <a:picLocks noChangeAspect="1"/>
          </p:cNvPicPr>
          <p:nvPr>
            <p:custDataLst>
              <p:tags r:id="rId3"/>
            </p:custDataLst>
          </p:nvPr>
        </p:nvPicPr>
        <p:blipFill>
          <a:blip r:embed="rId4"/>
          <a:srcRect b="7968"/>
          <a:stretch>
            <a:fillRect/>
          </a:stretch>
        </p:blipFill>
        <p:spPr>
          <a:xfrm>
            <a:off x="0" y="115888"/>
            <a:ext cx="4581525" cy="3463925"/>
          </a:xfrm>
          <a:prstGeom prst="rect">
            <a:avLst/>
          </a:prstGeom>
          <a:noFill/>
          <a:ln w="9525">
            <a:noFill/>
          </a:ln>
        </p:spPr>
      </p:pic>
      <p:pic>
        <p:nvPicPr>
          <p:cNvPr id="48133" name="图片 1"/>
          <p:cNvPicPr>
            <a:picLocks noChangeAspect="1"/>
          </p:cNvPicPr>
          <p:nvPr>
            <p:custDataLst>
              <p:tags r:id="rId5"/>
            </p:custDataLst>
          </p:nvPr>
        </p:nvPicPr>
        <p:blipFill>
          <a:blip r:embed="rId6"/>
          <a:stretch>
            <a:fillRect/>
          </a:stretch>
        </p:blipFill>
        <p:spPr>
          <a:xfrm>
            <a:off x="4787900" y="3716338"/>
            <a:ext cx="3810000" cy="2981325"/>
          </a:xfrm>
          <a:prstGeom prst="rect">
            <a:avLst/>
          </a:prstGeom>
          <a:noFill/>
          <a:ln w="9525">
            <a:noFill/>
          </a:ln>
        </p:spPr>
      </p:pic>
      <p:pic>
        <p:nvPicPr>
          <p:cNvPr id="81924" name="图片 4" descr="1006545.001"/>
          <p:cNvPicPr>
            <a:picLocks noChangeAspect="1"/>
          </p:cNvPicPr>
          <p:nvPr/>
        </p:nvPicPr>
        <p:blipFill>
          <a:blip r:embed="rId7"/>
          <a:stretch>
            <a:fillRect/>
          </a:stretch>
        </p:blipFill>
        <p:spPr>
          <a:xfrm>
            <a:off x="5243513" y="622300"/>
            <a:ext cx="3443287" cy="2451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filter="randombar(horizontal)">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8133"/>
                                        </p:tgtEl>
                                        <p:attrNameLst>
                                          <p:attrName>style.visibility</p:attrName>
                                        </p:attrNameLst>
                                      </p:cBhvr>
                                      <p:to>
                                        <p:strVal val="visible"/>
                                      </p:to>
                                    </p:set>
                                    <p:animEffect transition="in" filter="barn(inVertical)">
                                      <p:cBhvr>
                                        <p:cTn id="12"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图片 2"/>
          <p:cNvPicPr>
            <a:picLocks noChangeAspect="1"/>
          </p:cNvPicPr>
          <p:nvPr/>
        </p:nvPicPr>
        <p:blipFill>
          <a:blip r:embed="rId1">
            <a:lum contrast="23999"/>
          </a:blip>
          <a:srcRect t="3197" r="2097" b="18010"/>
          <a:stretch>
            <a:fillRect/>
          </a:stretch>
        </p:blipFill>
        <p:spPr>
          <a:xfrm>
            <a:off x="200025" y="312738"/>
            <a:ext cx="4664075" cy="4305300"/>
          </a:xfrm>
          <a:prstGeom prst="rect">
            <a:avLst/>
          </a:prstGeom>
          <a:noFill/>
          <a:ln w="25400" cap="flat" cmpd="sng">
            <a:solidFill>
              <a:schemeClr val="accent1"/>
            </a:solidFill>
            <a:prstDash val="solid"/>
            <a:miter/>
            <a:headEnd type="none" w="med" len="med"/>
            <a:tailEnd type="none" w="med" len="med"/>
          </a:ln>
        </p:spPr>
      </p:pic>
      <p:pic>
        <p:nvPicPr>
          <p:cNvPr id="28675" name="图片 3"/>
          <p:cNvPicPr>
            <a:picLocks noChangeAspect="1"/>
          </p:cNvPicPr>
          <p:nvPr/>
        </p:nvPicPr>
        <p:blipFill>
          <a:blip r:embed="rId2">
            <a:lum contrast="23999"/>
          </a:blip>
          <a:srcRect l="7445" t="5237" r="6006" b="15082"/>
          <a:stretch>
            <a:fillRect/>
          </a:stretch>
        </p:blipFill>
        <p:spPr>
          <a:xfrm>
            <a:off x="5024438" y="312738"/>
            <a:ext cx="3971925" cy="4262437"/>
          </a:xfrm>
          <a:prstGeom prst="rect">
            <a:avLst/>
          </a:prstGeom>
          <a:noFill/>
          <a:ln w="25400" cap="flat" cmpd="sng">
            <a:solidFill>
              <a:schemeClr val="accent1"/>
            </a:solidFill>
            <a:prstDash val="solid"/>
            <a:miter/>
            <a:headEnd type="none" w="med" len="med"/>
            <a:tailEnd type="none" w="med" len="med"/>
          </a:ln>
        </p:spPr>
      </p:pic>
      <p:sp>
        <p:nvSpPr>
          <p:cNvPr id="28676" name="文本框 4"/>
          <p:cNvSpPr/>
          <p:nvPr/>
        </p:nvSpPr>
        <p:spPr>
          <a:xfrm>
            <a:off x="827088" y="4652963"/>
            <a:ext cx="4105275" cy="366712"/>
          </a:xfrm>
          <a:prstGeom prst="rect">
            <a:avLst/>
          </a:prstGeom>
          <a:noFill/>
          <a:ln w="9525">
            <a:noFill/>
          </a:ln>
        </p:spPr>
        <p:txBody>
          <a:bodyPr anchor="t">
            <a:spAutoFit/>
          </a:bodyPr>
          <a:p>
            <a:pPr>
              <a:spcBef>
                <a:spcPct val="50000"/>
              </a:spcBef>
            </a:pPr>
            <a:r>
              <a:rPr lang="zh-CN" altLang="en-US" b="1" dirty="0">
                <a:solidFill>
                  <a:srgbClr val="000000"/>
                </a:solidFill>
                <a:latin typeface="Calibri" panose="020F0502020204030204" pitchFamily="34" charset="0"/>
                <a:ea typeface="宋体" panose="02010600030101010101" pitchFamily="2" charset="-122"/>
                <a:sym typeface="宋体" panose="02010600030101010101" pitchFamily="2" charset="-122"/>
              </a:rPr>
              <a:t>成都市的功能区分布</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28677" name="文本框 5"/>
          <p:cNvSpPr/>
          <p:nvPr/>
        </p:nvSpPr>
        <p:spPr>
          <a:xfrm>
            <a:off x="6011863" y="4652963"/>
            <a:ext cx="2143125" cy="366712"/>
          </a:xfrm>
          <a:prstGeom prst="rect">
            <a:avLst/>
          </a:prstGeom>
          <a:noFill/>
          <a:ln w="9525">
            <a:noFill/>
          </a:ln>
        </p:spPr>
        <p:txBody>
          <a:bodyPr anchor="t">
            <a:spAutoFit/>
          </a:bodyPr>
          <a:p>
            <a:pPr>
              <a:spcBef>
                <a:spcPct val="50000"/>
              </a:spcBef>
            </a:pPr>
            <a:r>
              <a:rPr lang="zh-CN" altLang="en-US" b="1" dirty="0">
                <a:solidFill>
                  <a:srgbClr val="000000"/>
                </a:solidFill>
                <a:latin typeface="Calibri" panose="020F0502020204030204" pitchFamily="34" charset="0"/>
                <a:ea typeface="宋体" panose="02010600030101010101" pitchFamily="2" charset="-122"/>
                <a:sym typeface="宋体" panose="02010600030101010101" pitchFamily="2" charset="-122"/>
              </a:rPr>
              <a:t>沈阳市功能区分布</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28678" name="文本框 6"/>
          <p:cNvSpPr/>
          <p:nvPr/>
        </p:nvSpPr>
        <p:spPr>
          <a:xfrm>
            <a:off x="468313" y="5229225"/>
            <a:ext cx="8424862" cy="457200"/>
          </a:xfrm>
          <a:prstGeom prst="rect">
            <a:avLst/>
          </a:prstGeom>
          <a:noFill/>
          <a:ln w="9525">
            <a:noFill/>
          </a:ln>
        </p:spPr>
        <p:txBody>
          <a:bodyPr anchor="t">
            <a:spAutoFit/>
          </a:bodyPr>
          <a:p>
            <a:pPr>
              <a:spcBef>
                <a:spcPct val="50000"/>
              </a:spcBef>
            </a:pP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讨论：上图所示两个城市的空间结构是什么？</a:t>
            </a:r>
            <a:endParaRPr lang="zh-CN" altLang="en-US"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82950" name="文本框 7"/>
          <p:cNvSpPr/>
          <p:nvPr/>
        </p:nvSpPr>
        <p:spPr>
          <a:xfrm>
            <a:off x="827088" y="5949950"/>
            <a:ext cx="7632700" cy="366713"/>
          </a:xfrm>
          <a:prstGeom prst="rect">
            <a:avLst/>
          </a:prstGeom>
          <a:noFill/>
          <a:ln w="9525">
            <a:noFill/>
          </a:ln>
        </p:spPr>
        <p:txBody>
          <a:bodyPr anchor="t">
            <a:spAutoFit/>
          </a:bodyPr>
          <a:p>
            <a:pPr>
              <a:spcBef>
                <a:spcPct val="50000"/>
              </a:spcBef>
            </a:pPr>
            <a:endParaRPr lang="zh-CN" altLang="zh-CN" dirty="0">
              <a:solidFill>
                <a:srgbClr val="0000FF"/>
              </a:solidFill>
              <a:latin typeface="Calibri" panose="020F0502020204030204" pitchFamily="34" charset="0"/>
              <a:ea typeface="宋体" panose="02010600030101010101" pitchFamily="2" charset="-122"/>
              <a:sym typeface="宋体" panose="02010600030101010101" pitchFamily="2" charset="-122"/>
            </a:endParaRPr>
          </a:p>
        </p:txBody>
      </p:sp>
      <p:sp>
        <p:nvSpPr>
          <p:cNvPr id="82951" name="文本框 8"/>
          <p:cNvSpPr/>
          <p:nvPr/>
        </p:nvSpPr>
        <p:spPr>
          <a:xfrm>
            <a:off x="395288" y="6308725"/>
            <a:ext cx="7993062" cy="366713"/>
          </a:xfrm>
          <a:prstGeom prst="rect">
            <a:avLst/>
          </a:prstGeom>
          <a:noFill/>
          <a:ln w="9525">
            <a:noFill/>
          </a:ln>
        </p:spPr>
        <p:txBody>
          <a:bodyPr anchor="t">
            <a:spAutoFit/>
          </a:bodyPr>
          <a:p>
            <a:pPr>
              <a:spcBef>
                <a:spcPct val="50000"/>
              </a:spcBef>
            </a:pPr>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8682" name="文本框 10"/>
          <p:cNvSpPr/>
          <p:nvPr/>
        </p:nvSpPr>
        <p:spPr>
          <a:xfrm>
            <a:off x="611188" y="5876925"/>
            <a:ext cx="7991475" cy="457200"/>
          </a:xfrm>
          <a:prstGeom prst="rect">
            <a:avLst/>
          </a:prstGeom>
          <a:noFill/>
          <a:ln w="9525">
            <a:noFill/>
          </a:ln>
        </p:spPr>
        <p:txBody>
          <a:bodyPr anchor="t">
            <a:spAutoFit/>
          </a:bodyPr>
          <a:p>
            <a:pPr>
              <a:spcBef>
                <a:spcPct val="50000"/>
              </a:spcBef>
            </a:pPr>
            <a:r>
              <a:rPr lang="zh-CN" altLang="en-US" sz="2400" b="1" dirty="0">
                <a:solidFill>
                  <a:srgbClr val="0000FF"/>
                </a:solidFill>
                <a:latin typeface="Calibri" panose="020F0502020204030204" pitchFamily="34" charset="0"/>
                <a:ea typeface="宋体" panose="02010600030101010101" pitchFamily="2" charset="-122"/>
                <a:sym typeface="宋体" panose="02010600030101010101" pitchFamily="2" charset="-122"/>
              </a:rPr>
              <a:t>第一种为同心圆式，第二种呈扇形或者楔形</a:t>
            </a:r>
            <a:endParaRPr lang="zh-CN" altLang="en-US"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filter="diamond(in)">
                                      <p:cBhvr>
                                        <p:cTn id="7" dur="2000"/>
                                        <p:tgtEl>
                                          <p:spTgt spid="28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filter="blinds(horizontal)">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filter="diamond(in)">
                                      <p:cBhvr>
                                        <p:cTn id="17" dur="2000"/>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677"/>
                                        </p:tgtEl>
                                        <p:attrNameLst>
                                          <p:attrName>style.visibility</p:attrName>
                                        </p:attrNameLst>
                                      </p:cBhvr>
                                      <p:to>
                                        <p:strVal val="visible"/>
                                      </p:to>
                                    </p:set>
                                    <p:animEffect filter="blinds(horizontal)">
                                      <p:cBhvr>
                                        <p:cTn id="22" dur="500"/>
                                        <p:tgtEl>
                                          <p:spTgt spid="2867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678"/>
                                        </p:tgtEl>
                                        <p:attrNameLst>
                                          <p:attrName>style.visibility</p:attrName>
                                        </p:attrNameLst>
                                      </p:cBhvr>
                                      <p:to>
                                        <p:strVal val="visible"/>
                                      </p:to>
                                    </p:set>
                                    <p:animEffect filter="blinds(horizontal)">
                                      <p:cBhvr>
                                        <p:cTn id="27" dur="500"/>
                                        <p:tgtEl>
                                          <p:spTgt spid="2867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8682"/>
                                        </p:tgtEl>
                                        <p:attrNameLst>
                                          <p:attrName>style.visibility</p:attrName>
                                        </p:attrNameLst>
                                      </p:cBhvr>
                                      <p:to>
                                        <p:strVal val="visible"/>
                                      </p:to>
                                    </p:set>
                                    <p:anim calcmode="lin" valueType="num">
                                      <p:cBhvr>
                                        <p:cTn id="32" dur="500" fill="hold"/>
                                        <p:tgtEl>
                                          <p:spTgt spid="28682"/>
                                        </p:tgtEl>
                                        <p:attrNameLst>
                                          <p:attrName>ppt_x</p:attrName>
                                        </p:attrNameLst>
                                      </p:cBhvr>
                                      <p:tavLst>
                                        <p:tav tm="0">
                                          <p:val>
                                            <p:strVal val="#ppt_x"/>
                                          </p:val>
                                        </p:tav>
                                        <p:tav tm="100000">
                                          <p:val>
                                            <p:strVal val="#ppt_x"/>
                                          </p:val>
                                        </p:tav>
                                      </p:tavLst>
                                    </p:anim>
                                    <p:anim calcmode="lin" valueType="num">
                                      <p:cBhvr>
                                        <p:cTn id="33" dur="500" fill="hold"/>
                                        <p:tgtEl>
                                          <p:spTgt spid="28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bldLvl="0"/>
      <p:bldP spid="28677" grpId="0" bldLvl="0"/>
      <p:bldP spid="28678" grpId="0" bldLvl="0"/>
      <p:bldP spid="28682" grpId="0" bldLvl="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文本框 2"/>
          <p:cNvSpPr txBox="1"/>
          <p:nvPr/>
        </p:nvSpPr>
        <p:spPr>
          <a:xfrm>
            <a:off x="250825" y="620713"/>
            <a:ext cx="8316913" cy="1198562"/>
          </a:xfrm>
          <a:prstGeom prst="rect">
            <a:avLst/>
          </a:prstGeom>
          <a:noFill/>
          <a:ln w="9525">
            <a:noFill/>
          </a:ln>
        </p:spPr>
        <p:txBody>
          <a:bodyPr anchor="t">
            <a:spAutoFit/>
          </a:bodyPr>
          <a:p>
            <a:pPr marL="342900" indent="-342900">
              <a:buFont typeface="Wingdings" panose="05000000000000000000" charset="0"/>
              <a:buChar char=""/>
            </a:pPr>
            <a:r>
              <a:rPr lang="zh-CN" altLang="en-US" sz="2400" dirty="0">
                <a:latin typeface="黑体" panose="02010609060101010101" pitchFamily="49" charset="-122"/>
                <a:ea typeface="黑体" panose="02010609060101010101" pitchFamily="49" charset="-122"/>
                <a:sym typeface="Calibri" panose="020F0502020204030204" pitchFamily="34" charset="0"/>
              </a:rPr>
              <a:t>．封建社会，城市的地域结构主要是服从于统治权力的需要。中世纪欧洲，教堂占据着城市的中心位置；在中国，以行政权力为中心，城市围绕着皇宫与衙门布局。</a:t>
            </a:r>
            <a:endParaRPr lang="zh-CN" altLang="en-US" sz="2400" dirty="0">
              <a:latin typeface="黑体" panose="02010609060101010101" pitchFamily="49" charset="-122"/>
              <a:ea typeface="黑体" panose="02010609060101010101" pitchFamily="49" charset="-122"/>
              <a:sym typeface="Calibri" panose="020F0502020204030204" pitchFamily="34" charset="0"/>
            </a:endParaRPr>
          </a:p>
        </p:txBody>
      </p:sp>
      <p:sp>
        <p:nvSpPr>
          <p:cNvPr id="75779" name="文本框 3"/>
          <p:cNvSpPr txBox="1"/>
          <p:nvPr/>
        </p:nvSpPr>
        <p:spPr>
          <a:xfrm>
            <a:off x="0" y="0"/>
            <a:ext cx="7121525" cy="522288"/>
          </a:xfrm>
          <a:prstGeom prst="rect">
            <a:avLst/>
          </a:prstGeom>
          <a:noFill/>
          <a:ln w="9525">
            <a:noFill/>
          </a:ln>
        </p:spPr>
        <p:txBody>
          <a:bodyPr wrap="square" anchor="t">
            <a:spAutoFit/>
          </a:bodyPr>
          <a:p>
            <a:pPr>
              <a:spcBef>
                <a:spcPct val="50000"/>
              </a:spcBef>
            </a:pPr>
            <a:r>
              <a:rPr lang="zh-CN" altLang="en-US" sz="2800" b="1" dirty="0">
                <a:solidFill>
                  <a:srgbClr val="0000FF"/>
                </a:solidFill>
                <a:latin typeface="Times New Roman" panose="02020603050405020304" pitchFamily="18" charset="0"/>
                <a:ea typeface="黑体" panose="02010609060101010101" pitchFamily="49" charset="-122"/>
                <a:sym typeface="Calibri" panose="020F0502020204030204" pitchFamily="34" charset="0"/>
              </a:rPr>
              <a:t>（</a:t>
            </a:r>
            <a:r>
              <a:rPr lang="en-US" altLang="zh-CN" sz="2800" b="1" dirty="0">
                <a:solidFill>
                  <a:srgbClr val="0000FF"/>
                </a:solidFill>
                <a:latin typeface="Times New Roman" panose="02020603050405020304" pitchFamily="18" charset="0"/>
                <a:ea typeface="黑体" panose="02010609060101010101" pitchFamily="49" charset="-122"/>
                <a:sym typeface="Calibri" panose="020F0502020204030204" pitchFamily="34" charset="0"/>
              </a:rPr>
              <a:t>2</a:t>
            </a:r>
            <a:r>
              <a:rPr lang="zh-CN" altLang="en-US" sz="2800" b="1" dirty="0">
                <a:solidFill>
                  <a:srgbClr val="0000FF"/>
                </a:solidFill>
                <a:latin typeface="Times New Roman" panose="02020603050405020304" pitchFamily="18" charset="0"/>
                <a:ea typeface="黑体" panose="02010609060101010101" pitchFamily="49" charset="-122"/>
                <a:sym typeface="Calibri" panose="020F0502020204030204" pitchFamily="34" charset="0"/>
              </a:rPr>
              <a:t>）、城市地域结构的发展</a:t>
            </a:r>
            <a:endParaRPr lang="zh-CN" altLang="en-US" sz="2800" b="1" dirty="0">
              <a:solidFill>
                <a:srgbClr val="0000FF"/>
              </a:solidFill>
              <a:latin typeface="Times New Roman" panose="02020603050405020304" pitchFamily="18" charset="0"/>
              <a:ea typeface="黑体" panose="02010609060101010101" pitchFamily="49" charset="-122"/>
              <a:sym typeface="Calibri" panose="020F0502020204030204" pitchFamily="34" charset="0"/>
            </a:endParaRPr>
          </a:p>
        </p:txBody>
      </p:sp>
      <p:sp>
        <p:nvSpPr>
          <p:cNvPr id="75780" name="文本框 4"/>
          <p:cNvSpPr txBox="1"/>
          <p:nvPr/>
        </p:nvSpPr>
        <p:spPr>
          <a:xfrm>
            <a:off x="250825" y="4941888"/>
            <a:ext cx="8893175" cy="830262"/>
          </a:xfrm>
          <a:prstGeom prst="rect">
            <a:avLst/>
          </a:prstGeom>
          <a:noFill/>
          <a:ln w="9525">
            <a:noFill/>
          </a:ln>
        </p:spPr>
        <p:txBody>
          <a:bodyPr anchor="t">
            <a:spAutoFit/>
          </a:bodyPr>
          <a:p>
            <a:pPr marL="342900" indent="-342900">
              <a:buFont typeface="Wingdings" panose="05000000000000000000" charset="0"/>
              <a:buChar char=""/>
            </a:pPr>
            <a:r>
              <a:rPr lang="zh-CN" altLang="en-US" sz="2400" dirty="0">
                <a:solidFill>
                  <a:srgbClr val="FF0000"/>
                </a:solidFill>
                <a:latin typeface="黑体" panose="02010609060101010101" pitchFamily="49" charset="-122"/>
                <a:ea typeface="黑体" panose="02010609060101010101" pitchFamily="49" charset="-122"/>
                <a:sym typeface="Calibri" panose="020F0502020204030204" pitchFamily="34" charset="0"/>
              </a:rPr>
              <a:t>． 工业社会，城市的空间结构主要由资本和市场来决定。以中心商务区为核心，不同阶层有不同的住宅区。</a:t>
            </a:r>
            <a:endParaRPr lang="zh-CN" altLang="en-US" sz="2400"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5781" name="文本框 5"/>
          <p:cNvSpPr txBox="1"/>
          <p:nvPr/>
        </p:nvSpPr>
        <p:spPr>
          <a:xfrm>
            <a:off x="250825" y="5772150"/>
            <a:ext cx="8964613" cy="830263"/>
          </a:xfrm>
          <a:prstGeom prst="rect">
            <a:avLst/>
          </a:prstGeom>
          <a:noFill/>
          <a:ln w="9525">
            <a:noFill/>
          </a:ln>
        </p:spPr>
        <p:txBody>
          <a:bodyPr anchor="t">
            <a:spAutoFit/>
          </a:bodyPr>
          <a:p>
            <a:pPr marL="342900" indent="-342900">
              <a:buFont typeface="Wingdings" panose="05000000000000000000" charset="0"/>
              <a:buChar char=""/>
            </a:pPr>
            <a:r>
              <a:rPr lang="zh-CN" altLang="en-US" sz="2400" dirty="0">
                <a:latin typeface="黑体" panose="02010609060101010101" pitchFamily="49" charset="-122"/>
                <a:ea typeface="黑体" panose="02010609060101010101" pitchFamily="49" charset="-122"/>
                <a:sym typeface="Calibri" panose="020F0502020204030204" pitchFamily="34" charset="0"/>
              </a:rPr>
              <a:t>． 未来城市的地域结构的发展趋势以人为中心，城市功能分区以提高生活基本质量以及实现人与自然环境的协调为目标。</a:t>
            </a:r>
            <a:endParaRPr lang="zh-CN" altLang="en-US" sz="2400" dirty="0">
              <a:latin typeface="黑体" panose="02010609060101010101" pitchFamily="49" charset="-122"/>
              <a:ea typeface="黑体" panose="02010609060101010101" pitchFamily="49" charset="-122"/>
              <a:sym typeface="Calibri" panose="020F0502020204030204" pitchFamily="34" charset="0"/>
            </a:endParaRPr>
          </a:p>
        </p:txBody>
      </p:sp>
      <p:pic>
        <p:nvPicPr>
          <p:cNvPr id="75782" name="图片 6" descr="明代北京城"/>
          <p:cNvPicPr>
            <a:picLocks noChangeAspect="1"/>
          </p:cNvPicPr>
          <p:nvPr/>
        </p:nvPicPr>
        <p:blipFill>
          <a:blip r:embed="rId1"/>
          <a:stretch>
            <a:fillRect/>
          </a:stretch>
        </p:blipFill>
        <p:spPr>
          <a:xfrm>
            <a:off x="468313" y="1989138"/>
            <a:ext cx="2749550" cy="2924175"/>
          </a:xfrm>
          <a:prstGeom prst="rect">
            <a:avLst/>
          </a:prstGeom>
          <a:noFill/>
          <a:ln w="9525">
            <a:noFill/>
          </a:ln>
        </p:spPr>
      </p:pic>
      <p:sp>
        <p:nvSpPr>
          <p:cNvPr id="75783" name="文本框 7"/>
          <p:cNvSpPr txBox="1"/>
          <p:nvPr/>
        </p:nvSpPr>
        <p:spPr>
          <a:xfrm>
            <a:off x="3492500" y="2133600"/>
            <a:ext cx="5184775" cy="2530475"/>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ea typeface="宋体" panose="02010600030101010101" pitchFamily="2" charset="-122"/>
                <a:sym typeface="Calibri" panose="020F0502020204030204" pitchFamily="34" charset="0"/>
              </a:rPr>
              <a:t>        </a:t>
            </a:r>
            <a:r>
              <a:rPr lang="zh-CN" altLang="en-US" sz="2000" b="1" dirty="0">
                <a:latin typeface="Times New Roman" panose="02020603050405020304" pitchFamily="18" charset="0"/>
                <a:ea typeface="宋体" panose="02010600030101010101" pitchFamily="2" charset="-122"/>
                <a:sym typeface="Calibri" panose="020F0502020204030204" pitchFamily="34" charset="0"/>
              </a:rPr>
              <a:t>明清的北京城是中国封建社会后期都城的代表。明北京是在元大都的基础上建造的。城市由三套城墙组成。中心为代表封建统治的皇帝居住的紫禁城，外面是皇城，居住着内府的官员及贵族；外城为一般市民居住。长达</a:t>
            </a:r>
            <a:r>
              <a:rPr lang="en-US" altLang="zh-CN" sz="2000" b="1" dirty="0">
                <a:latin typeface="Times New Roman" panose="02020603050405020304" pitchFamily="18" charset="0"/>
                <a:ea typeface="宋体" panose="02010600030101010101" pitchFamily="2" charset="-122"/>
                <a:sym typeface="Calibri" panose="020F0502020204030204" pitchFamily="34" charset="0"/>
              </a:rPr>
              <a:t>8</a:t>
            </a:r>
            <a:r>
              <a:rPr lang="zh-CN" altLang="en-US" sz="2000" b="1" dirty="0">
                <a:latin typeface="Times New Roman" panose="02020603050405020304" pitchFamily="18" charset="0"/>
                <a:ea typeface="宋体" panose="02010600030101010101" pitchFamily="2" charset="-122"/>
                <a:sym typeface="Calibri" panose="020F0502020204030204" pitchFamily="34" charset="0"/>
              </a:rPr>
              <a:t>千米的</a:t>
            </a:r>
            <a:r>
              <a:rPr lang="zh-CN" altLang="en-US" sz="2000"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中轴线，由城门、干道、不同大小的广场、建筑群、制高点等组成，突出了封建皇权的中心──宫殿建筑群。</a:t>
            </a:r>
            <a:endParaRPr lang="zh-CN" altLang="en-US" sz="2000" b="1" dirty="0">
              <a:solidFill>
                <a:srgbClr val="0000FF"/>
              </a:solidFill>
              <a:latin typeface="Times New Roman" panose="02020603050405020304" pitchFamily="18" charset="0"/>
              <a:ea typeface="宋体" panose="02010600030101010101" pitchFamily="2" charset="-122"/>
              <a:sym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78"/>
                                        </p:tgtEl>
                                        <p:attrNameLst>
                                          <p:attrName>style.visibility</p:attrName>
                                        </p:attrNameLst>
                                      </p:cBhvr>
                                      <p:to>
                                        <p:strVal val="visible"/>
                                      </p:to>
                                    </p:set>
                                    <p:animEffect transition="in" filter="blinds(horizontal)">
                                      <p:cBhvr>
                                        <p:cTn id="12" dur="500"/>
                                        <p:tgtEl>
                                          <p:spTgt spid="7577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5782"/>
                                        </p:tgtEl>
                                        <p:attrNameLst>
                                          <p:attrName>style.visibility</p:attrName>
                                        </p:attrNameLst>
                                      </p:cBhvr>
                                      <p:to>
                                        <p:strVal val="visible"/>
                                      </p:to>
                                    </p:set>
                                    <p:animEffect transition="in" filter="diamond(in)">
                                      <p:cBhvr>
                                        <p:cTn id="17" dur="2000"/>
                                        <p:tgtEl>
                                          <p:spTgt spid="7578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5783"/>
                                        </p:tgtEl>
                                        <p:attrNameLst>
                                          <p:attrName>style.visibility</p:attrName>
                                        </p:attrNameLst>
                                      </p:cBhvr>
                                      <p:to>
                                        <p:strVal val="visible"/>
                                      </p:to>
                                    </p:set>
                                    <p:animEffect transition="in" filter="diamond(in)">
                                      <p:cBhvr>
                                        <p:cTn id="22" dur="2000"/>
                                        <p:tgtEl>
                                          <p:spTgt spid="7578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5780"/>
                                        </p:tgtEl>
                                        <p:attrNameLst>
                                          <p:attrName>style.visibility</p:attrName>
                                        </p:attrNameLst>
                                      </p:cBhvr>
                                      <p:to>
                                        <p:strVal val="visible"/>
                                      </p:to>
                                    </p:set>
                                    <p:animEffect transition="in" filter="diamond(in)">
                                      <p:cBhvr>
                                        <p:cTn id="27" dur="2000"/>
                                        <p:tgtEl>
                                          <p:spTgt spid="7578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5781"/>
                                        </p:tgtEl>
                                        <p:attrNameLst>
                                          <p:attrName>style.visibility</p:attrName>
                                        </p:attrNameLst>
                                      </p:cBhvr>
                                      <p:to>
                                        <p:strVal val="visible"/>
                                      </p:to>
                                    </p:set>
                                    <p:animEffect transition="in" filter="checkerboard(across)">
                                      <p:cBhvr>
                                        <p:cTn id="32"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79" grpId="0"/>
      <p:bldP spid="75780" grpId="0"/>
      <p:bldP spid="75781" grpId="0"/>
      <p:bldP spid="757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4994" name="文本框 2"/>
          <p:cNvSpPr txBox="1"/>
          <p:nvPr/>
        </p:nvSpPr>
        <p:spPr>
          <a:xfrm>
            <a:off x="446088" y="3529013"/>
            <a:ext cx="8251825" cy="1476375"/>
          </a:xfrm>
          <a:prstGeom prst="rect">
            <a:avLst/>
          </a:prstGeom>
          <a:noFill/>
          <a:ln w="9525">
            <a:noFill/>
          </a:ln>
        </p:spPr>
        <p:txBody>
          <a:bodyPr wrap="square" anchor="t">
            <a:spAutoFit/>
          </a:bodyPr>
          <a:p>
            <a:r>
              <a:rPr lang="zh-CN" altLang="en-US" b="1">
                <a:latin typeface="Arial" panose="020B0604020202020204" pitchFamily="34" charset="0"/>
                <a:ea typeface="宋体" panose="02010600030101010101" pitchFamily="2" charset="-122"/>
              </a:rPr>
              <a:t>1.该城市的空间结构最有可能是</a:t>
            </a:r>
            <a:endParaRPr lang="zh-CN" altLang="en-US" b="1">
              <a:latin typeface="Arial" panose="020B0604020202020204" pitchFamily="34" charset="0"/>
              <a:ea typeface="宋体" panose="02010600030101010101" pitchFamily="2" charset="-122"/>
            </a:endParaRPr>
          </a:p>
          <a:p>
            <a:r>
              <a:rPr lang="zh-CN" altLang="en-US" b="1">
                <a:latin typeface="Arial" panose="020B0604020202020204" pitchFamily="34" charset="0"/>
                <a:ea typeface="宋体" panose="02010600030101010101" pitchFamily="2" charset="-122"/>
              </a:rPr>
              <a:t>A.扇形模式            B.同心圆模式       C.楔形模式      D.多核心模式</a:t>
            </a:r>
            <a:endParaRPr lang="zh-CN" altLang="en-US" b="1">
              <a:latin typeface="Arial" panose="020B0604020202020204" pitchFamily="34" charset="0"/>
              <a:ea typeface="宋体" panose="02010600030101010101" pitchFamily="2" charset="-122"/>
            </a:endParaRPr>
          </a:p>
          <a:p>
            <a:endParaRPr lang="zh-CN" altLang="en-US" b="1">
              <a:latin typeface="Arial" panose="020B0604020202020204" pitchFamily="34" charset="0"/>
              <a:ea typeface="宋体" panose="02010600030101010101" pitchFamily="2" charset="-122"/>
            </a:endParaRPr>
          </a:p>
          <a:p>
            <a:r>
              <a:rPr lang="zh-CN" altLang="en-US" b="1">
                <a:latin typeface="Arial" panose="020B0604020202020204" pitchFamily="34" charset="0"/>
                <a:ea typeface="宋体" panose="02010600030101010101" pitchFamily="2" charset="-122"/>
              </a:rPr>
              <a:t>2.R1区域常住人口数量较少，其主要原因是该区域</a:t>
            </a:r>
            <a:endParaRPr lang="zh-CN" altLang="en-US" b="1">
              <a:latin typeface="Arial" panose="020B0604020202020204" pitchFamily="34" charset="0"/>
              <a:ea typeface="宋体" panose="02010600030101010101" pitchFamily="2" charset="-122"/>
            </a:endParaRPr>
          </a:p>
          <a:p>
            <a:r>
              <a:rPr lang="zh-CN" altLang="en-US" b="1">
                <a:latin typeface="Arial" panose="020B0604020202020204" pitchFamily="34" charset="0"/>
                <a:ea typeface="宋体" panose="02010600030101010101" pitchFamily="2" charset="-122"/>
              </a:rPr>
              <a:t>A.交通通达度低       B.环境质量差      C.地租昂贵     D.服务设施差</a:t>
            </a:r>
            <a:endParaRPr lang="zh-CN" altLang="en-US" b="1">
              <a:latin typeface="Arial" panose="020B0604020202020204" pitchFamily="34" charset="0"/>
              <a:ea typeface="宋体" panose="02010600030101010101" pitchFamily="2" charset="-122"/>
            </a:endParaRPr>
          </a:p>
        </p:txBody>
      </p:sp>
      <p:sp>
        <p:nvSpPr>
          <p:cNvPr id="84995" name="文本框 3"/>
          <p:cNvSpPr txBox="1"/>
          <p:nvPr/>
        </p:nvSpPr>
        <p:spPr>
          <a:xfrm>
            <a:off x="593725" y="825500"/>
            <a:ext cx="7999413" cy="368300"/>
          </a:xfrm>
          <a:prstGeom prst="rect">
            <a:avLst/>
          </a:prstGeom>
          <a:noFill/>
          <a:ln w="9525">
            <a:noFill/>
          </a:ln>
        </p:spPr>
        <p:txBody>
          <a:bodyPr wrap="none" anchor="t">
            <a:spAutoFit/>
          </a:bodyPr>
          <a:p>
            <a:r>
              <a:rPr lang="zh-CN" altLang="en-US" b="1">
                <a:latin typeface="Calibri" panose="020F0502020204030204" pitchFamily="34" charset="0"/>
                <a:ea typeface="宋体" panose="02010600030101010101" pitchFamily="2" charset="-122"/>
              </a:rPr>
              <a:t>该图为“某中等城市常住人口数量与距市中心距离关系图”，据图回答问题。</a:t>
            </a:r>
            <a:endParaRPr lang="zh-CN" altLang="en-US" b="1">
              <a:latin typeface="Calibri" panose="020F0502020204030204" pitchFamily="34" charset="0"/>
              <a:ea typeface="宋体" panose="02010600030101010101" pitchFamily="2" charset="-122"/>
            </a:endParaRPr>
          </a:p>
        </p:txBody>
      </p:sp>
      <p:sp>
        <p:nvSpPr>
          <p:cNvPr id="84996" name="文本框 9"/>
          <p:cNvSpPr txBox="1"/>
          <p:nvPr/>
        </p:nvSpPr>
        <p:spPr>
          <a:xfrm>
            <a:off x="335280" y="209550"/>
            <a:ext cx="4446905" cy="953135"/>
          </a:xfrm>
          <a:prstGeom prst="rect">
            <a:avLst/>
          </a:prstGeom>
          <a:noFill/>
          <a:ln w="9525">
            <a:noFill/>
          </a:ln>
        </p:spPr>
        <p:txBody>
          <a:bodyPr wrap="square" anchor="t">
            <a:spAutoFit/>
          </a:bodyPr>
          <a:p>
            <a:r>
              <a:rPr lang="zh-CN" altLang="en-US" sz="2800" b="1">
                <a:solidFill>
                  <a:srgbClr val="FF0000"/>
                </a:solidFill>
                <a:latin typeface="Arial" panose="020B0604020202020204" pitchFamily="34" charset="0"/>
                <a:ea typeface="宋体" panose="02010600030101010101" pitchFamily="2" charset="-122"/>
              </a:rPr>
              <a:t>【课堂检测】</a:t>
            </a:r>
            <a:r>
              <a:rPr lang="en-US" altLang="zh-CN" sz="2800" b="1">
                <a:solidFill>
                  <a:srgbClr val="FF0000"/>
                </a:solidFill>
                <a:sym typeface="+mn-ea"/>
              </a:rPr>
              <a:t>P39</a:t>
            </a:r>
            <a:endParaRPr lang="en-US" altLang="zh-CN" sz="2800" b="1">
              <a:solidFill>
                <a:srgbClr val="FF0000"/>
              </a:solidFill>
              <a:latin typeface="Arial" panose="020B0604020202020204" pitchFamily="34" charset="0"/>
              <a:ea typeface="宋体" panose="02010600030101010101" pitchFamily="2" charset="-122"/>
            </a:endParaRPr>
          </a:p>
          <a:p>
            <a:endParaRPr lang="en-US" altLang="zh-CN" sz="2800" b="1">
              <a:solidFill>
                <a:srgbClr val="FF0000"/>
              </a:solidFill>
              <a:latin typeface="Arial" panose="020B0604020202020204" pitchFamily="34" charset="0"/>
              <a:ea typeface="宋体" panose="02010600030101010101" pitchFamily="2" charset="-122"/>
            </a:endParaRPr>
          </a:p>
        </p:txBody>
      </p:sp>
      <p:pic>
        <p:nvPicPr>
          <p:cNvPr id="84997" name="图片 5" descr="image001[2]"/>
          <p:cNvPicPr>
            <a:picLocks noChangeAspect="1"/>
          </p:cNvPicPr>
          <p:nvPr/>
        </p:nvPicPr>
        <p:blipFill>
          <a:blip r:embed="rId1">
            <a:lum bright="-6000" contrast="6000"/>
          </a:blip>
          <a:stretch>
            <a:fillRect/>
          </a:stretch>
        </p:blipFill>
        <p:spPr>
          <a:xfrm>
            <a:off x="2501900" y="1285875"/>
            <a:ext cx="2613025" cy="2058988"/>
          </a:xfrm>
          <a:prstGeom prst="rect">
            <a:avLst/>
          </a:prstGeom>
          <a:noFill/>
          <a:ln w="9525">
            <a:noFill/>
          </a:ln>
        </p:spPr>
      </p:pic>
      <p:sp>
        <p:nvSpPr>
          <p:cNvPr id="9" name="文本框 8"/>
          <p:cNvSpPr txBox="1"/>
          <p:nvPr/>
        </p:nvSpPr>
        <p:spPr>
          <a:xfrm>
            <a:off x="6759575" y="2488563"/>
            <a:ext cx="1929119" cy="398782"/>
          </a:xfrm>
          <a:prstGeom prst="rect">
            <a:avLst/>
          </a:prstGeom>
          <a:noFill/>
        </p:spPr>
        <p:txBody>
          <a:bodyPr wrap="square" rtlCol="0" anchor="t">
            <a:spAutoFit/>
          </a:bodyPr>
          <a:p>
            <a:r>
              <a:rPr lang="zh-CN" altLang="en-US"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答案1</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B   2C</a:t>
            </a:r>
            <a:endPar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94210" name="图片 2"/>
          <p:cNvPicPr>
            <a:picLocks noChangeAspect="1"/>
          </p:cNvPicPr>
          <p:nvPr/>
        </p:nvPicPr>
        <p:blipFill>
          <a:blip r:embed="rId1"/>
          <a:stretch>
            <a:fillRect/>
          </a:stretch>
        </p:blipFill>
        <p:spPr>
          <a:xfrm>
            <a:off x="1679575" y="1268413"/>
            <a:ext cx="4278313" cy="3081337"/>
          </a:xfrm>
          <a:prstGeom prst="rect">
            <a:avLst/>
          </a:prstGeom>
          <a:noFill/>
          <a:ln w="9525">
            <a:noFill/>
          </a:ln>
        </p:spPr>
      </p:pic>
      <p:sp>
        <p:nvSpPr>
          <p:cNvPr id="94211" name="文本框 99"/>
          <p:cNvSpPr txBox="1"/>
          <p:nvPr/>
        </p:nvSpPr>
        <p:spPr>
          <a:xfrm>
            <a:off x="885825" y="731838"/>
            <a:ext cx="7489825" cy="398462"/>
          </a:xfrm>
          <a:prstGeom prst="rect">
            <a:avLst/>
          </a:prstGeom>
          <a:noFill/>
          <a:ln w="9525">
            <a:noFill/>
          </a:ln>
        </p:spPr>
        <p:txBody>
          <a:bodyPr wrap="square" anchor="t">
            <a:spAutoFit/>
          </a:bodyPr>
          <a:p>
            <a:r>
              <a:rPr lang="zh-CN" altLang="zh-CN" sz="2000" b="1">
                <a:latin typeface="Arial" panose="020B0604020202020204" pitchFamily="34" charset="0"/>
                <a:ea typeface="宋体" panose="02010600030101010101" pitchFamily="2" charset="-122"/>
              </a:rPr>
              <a:t>下图为某城市空间结构示意图。读图可知正确的是：　</a:t>
            </a:r>
            <a:endParaRPr lang="zh-CN" altLang="zh-CN" sz="2000" b="1">
              <a:latin typeface="Arial" panose="020B0604020202020204" pitchFamily="34" charset="0"/>
              <a:ea typeface="宋体" panose="02010600030101010101" pitchFamily="2" charset="-122"/>
            </a:endParaRPr>
          </a:p>
        </p:txBody>
      </p:sp>
      <p:sp>
        <p:nvSpPr>
          <p:cNvPr id="94212" name="文本框 3"/>
          <p:cNvSpPr txBox="1"/>
          <p:nvPr/>
        </p:nvSpPr>
        <p:spPr>
          <a:xfrm>
            <a:off x="620713" y="4633913"/>
            <a:ext cx="7577137" cy="1198880"/>
          </a:xfrm>
          <a:prstGeom prst="rect">
            <a:avLst/>
          </a:prstGeom>
          <a:noFill/>
          <a:ln w="9525">
            <a:noFill/>
          </a:ln>
        </p:spPr>
        <p:txBody>
          <a:bodyPr wrap="square" anchor="t">
            <a:spAutoFit/>
          </a:bodyPr>
          <a:p>
            <a:pPr indent="266700"/>
            <a:r>
              <a:rPr lang="zh-CN" altLang="en-US" b="1">
                <a:latin typeface="Arial" panose="020B0604020202020204" pitchFamily="34" charset="0"/>
                <a:ea typeface="宋体" panose="02010600030101010101" pitchFamily="2" charset="-122"/>
              </a:rPr>
              <a:t>A．城市空间形态呈</a:t>
            </a:r>
            <a:r>
              <a:rPr lang="zh-CN" altLang="en-US" b="1" u="sng">
                <a:latin typeface="Arial" panose="020B0604020202020204" pitchFamily="34" charset="0"/>
                <a:ea typeface="宋体" panose="02010600030101010101" pitchFamily="2" charset="-122"/>
              </a:rPr>
              <a:t>放射状</a:t>
            </a:r>
            <a:r>
              <a:rPr lang="zh-CN" altLang="en-US" b="1">
                <a:latin typeface="Arial" panose="020B0604020202020204" pitchFamily="34" charset="0"/>
                <a:ea typeface="宋体" panose="02010600030101010101" pitchFamily="2" charset="-122"/>
              </a:rPr>
              <a:t>，</a:t>
            </a:r>
            <a:r>
              <a:rPr lang="zh-CN" altLang="en-US" b="1" u="sng">
                <a:latin typeface="Arial" panose="020B0604020202020204" pitchFamily="34" charset="0"/>
                <a:ea typeface="宋体" panose="02010600030101010101" pitchFamily="2" charset="-122"/>
              </a:rPr>
              <a:t>多中心</a:t>
            </a:r>
            <a:r>
              <a:rPr lang="zh-CN" altLang="en-US" b="1">
                <a:latin typeface="Arial" panose="020B0604020202020204" pitchFamily="34" charset="0"/>
                <a:ea typeface="宋体" panose="02010600030101010101" pitchFamily="2" charset="-122"/>
              </a:rPr>
              <a:t>结构特征明显</a:t>
            </a:r>
            <a:endParaRPr lang="zh-CN" altLang="en-US" b="1">
              <a:latin typeface="Arial" panose="020B0604020202020204" pitchFamily="34" charset="0"/>
              <a:ea typeface="宋体" panose="02010600030101010101" pitchFamily="2" charset="-122"/>
            </a:endParaRPr>
          </a:p>
          <a:p>
            <a:pPr indent="266700"/>
            <a:r>
              <a:rPr lang="zh-CN" altLang="en-US" b="1">
                <a:latin typeface="Arial" panose="020B0604020202020204" pitchFamily="34" charset="0"/>
                <a:ea typeface="宋体" panose="02010600030101010101" pitchFamily="2" charset="-122"/>
              </a:rPr>
              <a:t>B．传统与新兴并存的工业区位于城市</a:t>
            </a:r>
            <a:r>
              <a:rPr lang="zh-CN" altLang="en-US" b="1" u="sng">
                <a:latin typeface="Arial" panose="020B0604020202020204" pitchFamily="34" charset="0"/>
                <a:ea typeface="宋体" panose="02010600030101010101" pitchFamily="2" charset="-122"/>
              </a:rPr>
              <a:t>西北部</a:t>
            </a:r>
            <a:r>
              <a:rPr lang="zh-CN" altLang="en-US" b="1">
                <a:latin typeface="Arial" panose="020B0604020202020204" pitchFamily="34" charset="0"/>
                <a:ea typeface="宋体" panose="02010600030101010101" pitchFamily="2" charset="-122"/>
              </a:rPr>
              <a:t>，公共服务设施齐全</a:t>
            </a:r>
            <a:endParaRPr lang="zh-CN" altLang="en-US" b="1">
              <a:latin typeface="Arial" panose="020B0604020202020204" pitchFamily="34" charset="0"/>
              <a:ea typeface="宋体" panose="02010600030101010101" pitchFamily="2" charset="-122"/>
            </a:endParaRPr>
          </a:p>
          <a:p>
            <a:pPr indent="266700"/>
            <a:r>
              <a:rPr lang="zh-CN" altLang="en-US" b="1">
                <a:latin typeface="Arial" panose="020B0604020202020204" pitchFamily="34" charset="0"/>
                <a:ea typeface="宋体" panose="02010600030101010101" pitchFamily="2" charset="-122"/>
              </a:rPr>
              <a:t>C．城市新开发区主要位于东南部，适宜发展知识、技术密集型产业</a:t>
            </a:r>
            <a:endParaRPr lang="zh-CN" altLang="en-US" b="1">
              <a:latin typeface="Arial" panose="020B0604020202020204" pitchFamily="34" charset="0"/>
              <a:ea typeface="宋体" panose="02010600030101010101" pitchFamily="2" charset="-122"/>
            </a:endParaRPr>
          </a:p>
          <a:p>
            <a:pPr indent="266700"/>
            <a:r>
              <a:rPr lang="zh-CN" altLang="en-US" b="1">
                <a:latin typeface="Arial" panose="020B0604020202020204" pitchFamily="34" charset="0"/>
                <a:ea typeface="宋体" panose="02010600030101010101" pitchFamily="2" charset="-122"/>
              </a:rPr>
              <a:t>D．外来人口主要从事高新技术产业，其生活区位于城市新开发区</a:t>
            </a:r>
            <a:endParaRPr lang="zh-CN" altLang="en-US" b="1">
              <a:latin typeface="Arial" panose="020B0604020202020204" pitchFamily="34" charset="0"/>
              <a:ea typeface="宋体" panose="02010600030101010101" pitchFamily="2" charset="-122"/>
            </a:endParaRPr>
          </a:p>
        </p:txBody>
      </p:sp>
      <p:sp>
        <p:nvSpPr>
          <p:cNvPr id="10" name="文本框 9"/>
          <p:cNvSpPr txBox="1"/>
          <p:nvPr/>
        </p:nvSpPr>
        <p:spPr>
          <a:xfrm>
            <a:off x="368935" y="114935"/>
            <a:ext cx="3745865" cy="521970"/>
          </a:xfrm>
          <a:prstGeom prst="rect">
            <a:avLst/>
          </a:prstGeom>
          <a:noFill/>
        </p:spPr>
        <p:txBody>
          <a:bodyPr wrap="square" rtlCol="0" anchor="t">
            <a:spAutoFit/>
          </a:bodyPr>
          <a:p>
            <a:r>
              <a:rPr lang="zh-CN" altLang="en-US"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rPr>
              <a:t>【课堂检测】</a:t>
            </a:r>
            <a:r>
              <a:rPr lang="en-US" altLang="zh-CN"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rPr>
              <a:t>P39</a:t>
            </a:r>
            <a:endParaRPr lang="en-US" altLang="zh-CN"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endParaRPr>
          </a:p>
        </p:txBody>
      </p:sp>
      <p:sp>
        <p:nvSpPr>
          <p:cNvPr id="9" name="文本框 8"/>
          <p:cNvSpPr txBox="1"/>
          <p:nvPr/>
        </p:nvSpPr>
        <p:spPr>
          <a:xfrm>
            <a:off x="6759575" y="2488563"/>
            <a:ext cx="1929119" cy="398782"/>
          </a:xfrm>
          <a:prstGeom prst="rect">
            <a:avLst/>
          </a:prstGeom>
          <a:noFill/>
        </p:spPr>
        <p:txBody>
          <a:bodyPr wrap="square" rtlCol="0" anchor="t">
            <a:spAutoFit/>
          </a:bodyPr>
          <a:p>
            <a:r>
              <a:rPr lang="zh-CN" altLang="en-US"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答案 </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C</a:t>
            </a:r>
            <a:endPar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4996" name="文本框 9"/>
          <p:cNvSpPr txBox="1"/>
          <p:nvPr/>
        </p:nvSpPr>
        <p:spPr>
          <a:xfrm>
            <a:off x="335280" y="209550"/>
            <a:ext cx="4814570" cy="953135"/>
          </a:xfrm>
          <a:prstGeom prst="rect">
            <a:avLst/>
          </a:prstGeom>
          <a:noFill/>
          <a:ln w="9525">
            <a:noFill/>
          </a:ln>
        </p:spPr>
        <p:txBody>
          <a:bodyPr wrap="square" anchor="t">
            <a:spAutoFit/>
          </a:bodyPr>
          <a:p>
            <a:r>
              <a:rPr lang="zh-CN" altLang="en-US" sz="2800" b="1">
                <a:solidFill>
                  <a:srgbClr val="FF0000"/>
                </a:solidFill>
                <a:latin typeface="Arial" panose="020B0604020202020204" pitchFamily="34" charset="0"/>
                <a:ea typeface="宋体" panose="02010600030101010101" pitchFamily="2" charset="-122"/>
              </a:rPr>
              <a:t>【课堂检测】</a:t>
            </a:r>
            <a:r>
              <a:rPr lang="en-US" altLang="zh-CN" sz="2800" b="1">
                <a:solidFill>
                  <a:srgbClr val="FF0000"/>
                </a:solidFill>
                <a:sym typeface="+mn-ea"/>
              </a:rPr>
              <a:t>P40</a:t>
            </a:r>
            <a:endParaRPr lang="en-US" altLang="zh-CN" sz="2800" b="1">
              <a:solidFill>
                <a:srgbClr val="FF0000"/>
              </a:solidFill>
              <a:latin typeface="Arial" panose="020B0604020202020204" pitchFamily="34" charset="0"/>
              <a:ea typeface="宋体" panose="02010600030101010101" pitchFamily="2" charset="-122"/>
            </a:endParaRPr>
          </a:p>
          <a:p>
            <a:endParaRPr lang="zh-CN" altLang="en-US" sz="2800" b="1">
              <a:solidFill>
                <a:srgbClr val="FF0000"/>
              </a:solidFill>
              <a:latin typeface="Arial" panose="020B0604020202020204" pitchFamily="34" charset="0"/>
              <a:ea typeface="宋体" panose="02010600030101010101" pitchFamily="2" charset="-122"/>
            </a:endParaRPr>
          </a:p>
        </p:txBody>
      </p:sp>
      <p:pic>
        <p:nvPicPr>
          <p:cNvPr id="3" name="图片 2" descr="8"/>
          <p:cNvPicPr>
            <a:picLocks noChangeAspect="1"/>
          </p:cNvPicPr>
          <p:nvPr>
            <p:custDataLst>
              <p:tags r:id="rId1"/>
            </p:custDataLst>
          </p:nvPr>
        </p:nvPicPr>
        <p:blipFill>
          <a:blip r:embed="rId2">
            <a:lum bright="-12000" contrast="30000"/>
          </a:blip>
          <a:srcRect l="3442" t="58857" r="50137" b="3384"/>
          <a:stretch>
            <a:fillRect/>
          </a:stretch>
        </p:blipFill>
        <p:spPr>
          <a:xfrm>
            <a:off x="396875" y="1135380"/>
            <a:ext cx="3963670" cy="4815205"/>
          </a:xfrm>
          <a:prstGeom prst="rect">
            <a:avLst/>
          </a:prstGeom>
        </p:spPr>
      </p:pic>
      <p:sp>
        <p:nvSpPr>
          <p:cNvPr id="5" name="文本框 4"/>
          <p:cNvSpPr txBox="1"/>
          <p:nvPr/>
        </p:nvSpPr>
        <p:spPr>
          <a:xfrm>
            <a:off x="4684395" y="829310"/>
            <a:ext cx="4059555" cy="2584450"/>
          </a:xfrm>
          <a:prstGeom prst="rect">
            <a:avLst/>
          </a:prstGeom>
          <a:noFill/>
        </p:spPr>
        <p:txBody>
          <a:bodyPr wrap="square" rtlCol="0">
            <a:spAutoFit/>
          </a:bodyPr>
          <a:p>
            <a:r>
              <a:rPr lang="en-US" altLang="zh-CN">
                <a:sym typeface="+mn-ea"/>
              </a:rPr>
              <a:t>(1)</a:t>
            </a:r>
            <a:r>
              <a:rPr lang="zh-CN" altLang="en-US"/>
              <a:t>写出图中字母所代表的城市地域功能分区的名称。</a:t>
            </a:r>
            <a:endParaRPr lang="zh-CN" altLang="en-US"/>
          </a:p>
          <a:p>
            <a:r>
              <a:rPr lang="en-US" altLang="zh-CN"/>
              <a:t>A_______________ B____________</a:t>
            </a:r>
            <a:r>
              <a:rPr lang="en-US" altLang="zh-CN" u="sng">
                <a:sym typeface="+mn-ea"/>
              </a:rPr>
              <a:t>          </a:t>
            </a:r>
            <a:r>
              <a:rPr lang="en-US" altLang="zh-CN" u="sng">
                <a:latin typeface="宋体" panose="02010600030101010101" pitchFamily="2" charset="-122"/>
                <a:sym typeface="+mn-ea"/>
              </a:rPr>
              <a:t>      </a:t>
            </a:r>
            <a:endParaRPr lang="en-US" altLang="zh-CN"/>
          </a:p>
          <a:p>
            <a:r>
              <a:rPr lang="en-US" altLang="zh-CN"/>
              <a:t>C_______________E</a:t>
            </a:r>
            <a:r>
              <a:rPr lang="en-US" altLang="zh-CN" u="sng">
                <a:latin typeface="宋体" panose="02010600030101010101" pitchFamily="2" charset="-122"/>
              </a:rPr>
              <a:t> _____________   </a:t>
            </a:r>
            <a:r>
              <a:rPr lang="en-US" altLang="zh-CN" u="sng">
                <a:sym typeface="+mn-ea"/>
              </a:rPr>
              <a:t> </a:t>
            </a:r>
            <a:r>
              <a:rPr lang="en-US" altLang="zh-CN" u="sng">
                <a:sym typeface="+mn-ea"/>
              </a:rPr>
              <a:t>        </a:t>
            </a:r>
            <a:r>
              <a:rPr lang="en-US" altLang="zh-CN" u="sng">
                <a:latin typeface="宋体" panose="02010600030101010101" pitchFamily="2" charset="-122"/>
                <a:sym typeface="+mn-ea"/>
              </a:rPr>
              <a:t>      </a:t>
            </a:r>
            <a:r>
              <a:rPr lang="en-US" altLang="zh-CN">
                <a:sym typeface="+mn-ea"/>
              </a:rPr>
              <a:t> </a:t>
            </a:r>
            <a:r>
              <a:rPr lang="en-US" altLang="zh-CN" u="sng">
                <a:sym typeface="+mn-ea"/>
              </a:rPr>
              <a:t>       </a:t>
            </a:r>
            <a:r>
              <a:rPr lang="en-US" altLang="zh-CN" u="sng">
                <a:latin typeface="宋体" panose="02010600030101010101" pitchFamily="2" charset="-122"/>
                <a:sym typeface="+mn-ea"/>
              </a:rPr>
              <a:t>      </a:t>
            </a:r>
            <a:r>
              <a:rPr lang="en-US" altLang="zh-CN" u="sng">
                <a:latin typeface="宋体" panose="02010600030101010101" pitchFamily="2" charset="-122"/>
              </a:rPr>
              <a:t> </a:t>
            </a:r>
            <a:r>
              <a:rPr lang="en-US" altLang="zh-CN" u="sng">
                <a:sym typeface="+mn-ea"/>
              </a:rPr>
              <a:t>        </a:t>
            </a:r>
            <a:r>
              <a:rPr lang="en-US" altLang="zh-CN" u="sng">
                <a:latin typeface="宋体" panose="02010600030101010101" pitchFamily="2" charset="-122"/>
                <a:sym typeface="+mn-ea"/>
              </a:rPr>
              <a:t>      </a:t>
            </a:r>
            <a:r>
              <a:rPr lang="en-US" altLang="zh-CN" u="sng">
                <a:latin typeface="宋体" panose="02010600030101010101" pitchFamily="2" charset="-122"/>
              </a:rPr>
              <a:t>  </a:t>
            </a:r>
            <a:r>
              <a:rPr lang="en-US" altLang="zh-CN">
                <a:latin typeface="宋体" panose="02010600030101010101" pitchFamily="2" charset="-122"/>
              </a:rPr>
              <a:t>       </a:t>
            </a:r>
            <a:r>
              <a:rPr lang="en-US" altLang="zh-CN" u="sng">
                <a:latin typeface="宋体" panose="02010600030101010101" pitchFamily="2" charset="-122"/>
              </a:rPr>
              <a:t>    </a:t>
            </a:r>
            <a:r>
              <a:rPr lang="en-US" altLang="zh-CN" u="sng"/>
              <a:t>   </a:t>
            </a:r>
            <a:endParaRPr lang="zh-CN" altLang="en-US" u="sng"/>
          </a:p>
          <a:p>
            <a:endParaRPr lang="en-US" altLang="zh-CN"/>
          </a:p>
          <a:p>
            <a:r>
              <a:rPr lang="en-US" altLang="zh-CN"/>
              <a:t>(2)E</a:t>
            </a:r>
            <a:r>
              <a:rPr lang="zh-CN" altLang="en-US"/>
              <a:t>功能区的判断理由</a:t>
            </a:r>
            <a:r>
              <a:rPr lang="en-US" altLang="zh-CN"/>
              <a:t>____________</a:t>
            </a:r>
            <a:endParaRPr lang="zh-CN" altLang="en-US"/>
          </a:p>
          <a:p>
            <a:endParaRPr lang="en-US" altLang="zh-CN"/>
          </a:p>
          <a:p>
            <a:r>
              <a:rPr lang="en-US" altLang="zh-CN"/>
              <a:t>(3)</a:t>
            </a:r>
            <a:r>
              <a:rPr lang="zh-CN" altLang="en-US"/>
              <a:t>该城市地域结构大体符合</a:t>
            </a:r>
            <a:r>
              <a:rPr lang="en-US" altLang="zh-CN"/>
              <a:t>________</a:t>
            </a:r>
            <a:r>
              <a:rPr lang="zh-CN" altLang="en-US"/>
              <a:t>模式</a:t>
            </a:r>
            <a:endParaRPr lang="zh-CN" altLang="en-US"/>
          </a:p>
        </p:txBody>
      </p:sp>
      <p:sp>
        <p:nvSpPr>
          <p:cNvPr id="6" name="文本框 5"/>
          <p:cNvSpPr txBox="1"/>
          <p:nvPr/>
        </p:nvSpPr>
        <p:spPr>
          <a:xfrm>
            <a:off x="4684395" y="3686175"/>
            <a:ext cx="4059555" cy="2861310"/>
          </a:xfrm>
          <a:prstGeom prst="rect">
            <a:avLst/>
          </a:prstGeom>
          <a:noFill/>
        </p:spPr>
        <p:txBody>
          <a:bodyPr wrap="square" rtlCol="0">
            <a:spAutoFit/>
          </a:bodyPr>
          <a:p>
            <a:r>
              <a:rPr lang="zh-CN" altLang="en-US">
                <a:latin typeface="黑体" panose="02010609060101010101" pitchFamily="49" charset="-122"/>
                <a:ea typeface="黑体" panose="02010609060101010101" pitchFamily="49" charset="-122"/>
                <a:cs typeface="黑体" panose="02010609060101010101" pitchFamily="49" charset="-122"/>
                <a:sym typeface="+mn-ea"/>
              </a:rPr>
              <a:t>答案：</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en-US" altLang="zh-CN">
                <a:latin typeface="黑体" panose="02010609060101010101" pitchFamily="49" charset="-122"/>
                <a:ea typeface="黑体" panose="02010609060101010101" pitchFamily="49" charset="-122"/>
                <a:cs typeface="黑体" panose="02010609060101010101" pitchFamily="49" charset="-122"/>
                <a:sym typeface="+mn-ea"/>
              </a:rPr>
              <a:t>(1)</a:t>
            </a:r>
            <a:r>
              <a:rPr lang="en-US" altLang="zh-CN">
                <a:latin typeface="黑体" panose="02010609060101010101" pitchFamily="49" charset="-122"/>
                <a:ea typeface="黑体" panose="02010609060101010101" pitchFamily="49" charset="-122"/>
                <a:cs typeface="黑体" panose="02010609060101010101" pitchFamily="49" charset="-122"/>
              </a:rPr>
              <a:t>A</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中心商务区</a:t>
            </a:r>
            <a:r>
              <a:rPr lang="en-US" altLang="zh-CN">
                <a:latin typeface="黑体" panose="02010609060101010101" pitchFamily="49" charset="-122"/>
                <a:ea typeface="黑体" panose="02010609060101010101" pitchFamily="49" charset="-122"/>
                <a:cs typeface="黑体" panose="02010609060101010101" pitchFamily="49" charset="-122"/>
              </a:rPr>
              <a:t> B</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批发与轻工业区</a:t>
            </a:r>
            <a:r>
              <a:rPr lang="en-US" altLang="zh-CN" u="sng">
                <a:latin typeface="黑体" panose="02010609060101010101" pitchFamily="49" charset="-122"/>
                <a:ea typeface="黑体" panose="02010609060101010101" pitchFamily="49" charset="-122"/>
                <a:cs typeface="黑体" panose="02010609060101010101" pitchFamily="49" charset="-122"/>
                <a:sym typeface="+mn-ea"/>
              </a:rPr>
              <a:t>               </a:t>
            </a:r>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C</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低级住宅区   </a:t>
            </a:r>
            <a:r>
              <a:rPr lang="en-US" altLang="zh-CN">
                <a:latin typeface="黑体" panose="02010609060101010101" pitchFamily="49" charset="-122"/>
                <a:ea typeface="黑体" panose="02010609060101010101" pitchFamily="49" charset="-122"/>
                <a:cs typeface="黑体" panose="02010609060101010101" pitchFamily="49" charset="-122"/>
              </a:rPr>
              <a:t>E</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高级住宅区。</a:t>
            </a:r>
            <a:r>
              <a:rPr lang="en-US" altLang="zh-CN" u="sng">
                <a:latin typeface="黑体" panose="02010609060101010101" pitchFamily="49" charset="-122"/>
                <a:ea typeface="黑体" panose="02010609060101010101" pitchFamily="49" charset="-122"/>
                <a:cs typeface="黑体" panose="02010609060101010101" pitchFamily="49" charset="-122"/>
                <a:sym typeface="+mn-ea"/>
              </a:rPr>
              <a:t>             </a:t>
            </a:r>
            <a:r>
              <a:rPr lang="en-US" altLang="zh-CN">
                <a:latin typeface="黑体" panose="02010609060101010101" pitchFamily="49" charset="-122"/>
                <a:ea typeface="黑体" panose="02010609060101010101" pitchFamily="49" charset="-122"/>
                <a:cs typeface="黑体" panose="02010609060101010101" pitchFamily="49" charset="-122"/>
                <a:sym typeface="+mn-ea"/>
              </a:rPr>
              <a:t> </a:t>
            </a:r>
            <a:r>
              <a:rPr lang="en-US" altLang="zh-CN" u="sng">
                <a:latin typeface="黑体" panose="02010609060101010101" pitchFamily="49" charset="-122"/>
                <a:ea typeface="黑体" panose="02010609060101010101" pitchFamily="49" charset="-122"/>
                <a:cs typeface="黑体" panose="02010609060101010101" pitchFamily="49" charset="-122"/>
                <a:sym typeface="+mn-ea"/>
              </a:rPr>
              <a:t>             </a:t>
            </a:r>
            <a:r>
              <a:rPr lang="en-US" altLang="zh-CN" u="sng">
                <a:latin typeface="黑体" panose="02010609060101010101" pitchFamily="49" charset="-122"/>
                <a:ea typeface="黑体" panose="02010609060101010101" pitchFamily="49" charset="-122"/>
                <a:cs typeface="黑体" panose="02010609060101010101" pitchFamily="49" charset="-122"/>
              </a:rPr>
              <a:t> </a:t>
            </a:r>
            <a:r>
              <a:rPr lang="en-US" altLang="zh-CN" u="sng">
                <a:latin typeface="黑体" panose="02010609060101010101" pitchFamily="49" charset="-122"/>
                <a:ea typeface="黑体" panose="02010609060101010101" pitchFamily="49" charset="-122"/>
                <a:cs typeface="黑体" panose="02010609060101010101" pitchFamily="49" charset="-122"/>
                <a:sym typeface="+mn-ea"/>
              </a:rPr>
              <a:t>              </a:t>
            </a:r>
            <a:r>
              <a:rPr lang="en-US" altLang="zh-CN" u="sng">
                <a:latin typeface="黑体" panose="02010609060101010101" pitchFamily="49" charset="-122"/>
                <a:ea typeface="黑体" panose="02010609060101010101" pitchFamily="49" charset="-122"/>
                <a:cs typeface="黑体" panose="02010609060101010101" pitchFamily="49" charset="-122"/>
              </a:rPr>
              <a:t>  </a:t>
            </a:r>
            <a:r>
              <a:rPr lang="en-US" altLang="zh-CN">
                <a:latin typeface="黑体" panose="02010609060101010101" pitchFamily="49" charset="-122"/>
                <a:ea typeface="黑体" panose="02010609060101010101" pitchFamily="49" charset="-122"/>
                <a:cs typeface="黑体" panose="02010609060101010101" pitchFamily="49" charset="-122"/>
              </a:rPr>
              <a:t>       </a:t>
            </a:r>
            <a:r>
              <a:rPr lang="en-US" altLang="zh-CN" u="sng">
                <a:latin typeface="黑体" panose="02010609060101010101" pitchFamily="49" charset="-122"/>
                <a:ea typeface="黑体" panose="02010609060101010101" pitchFamily="49" charset="-122"/>
                <a:cs typeface="黑体" panose="02010609060101010101" pitchFamily="49" charset="-122"/>
              </a:rPr>
              <a:t>       </a:t>
            </a:r>
            <a:endParaRPr lang="zh-CN" altLang="en-US" u="sng">
              <a:latin typeface="黑体" panose="02010609060101010101" pitchFamily="49" charset="-122"/>
              <a:ea typeface="黑体" panose="02010609060101010101" pitchFamily="49" charset="-122"/>
              <a:cs typeface="黑体" panose="02010609060101010101" pitchFamily="49" charset="-122"/>
            </a:endParaRPr>
          </a:p>
          <a:p>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(2)E</a:t>
            </a:r>
            <a:r>
              <a:rPr lang="zh-CN" altLang="en-US">
                <a:latin typeface="黑体" panose="02010609060101010101" pitchFamily="49" charset="-122"/>
                <a:ea typeface="黑体" panose="02010609060101010101" pitchFamily="49" charset="-122"/>
                <a:cs typeface="黑体" panose="02010609060101010101" pitchFamily="49" charset="-122"/>
              </a:rPr>
              <a:t>功能区的判断理由</a:t>
            </a:r>
            <a:r>
              <a:rPr lang="en-US" altLang="zh-CN">
                <a:latin typeface="黑体" panose="02010609060101010101" pitchFamily="49" charset="-122"/>
                <a:ea typeface="黑体" panose="02010609060101010101" pitchFamily="49" charset="-122"/>
                <a:cs typeface="黑体" panose="02010609060101010101" pitchFamily="49" charset="-122"/>
              </a:rPr>
              <a:t>----</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地势较高，上风上水</a:t>
            </a:r>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周围是风景区</a:t>
            </a:r>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且远离工业区</a:t>
            </a:r>
            <a:r>
              <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环境质量好。</a:t>
            </a:r>
            <a:endParaRPr lang="zh-CN" altLang="en-US">
              <a:solidFill>
                <a:srgbClr val="FF0000"/>
              </a:solidFill>
              <a:latin typeface="黑体" panose="02010609060101010101" pitchFamily="49" charset="-122"/>
              <a:ea typeface="黑体" panose="02010609060101010101" pitchFamily="49" charset="-122"/>
              <a:cs typeface="黑体" panose="02010609060101010101" pitchFamily="49" charset="-122"/>
            </a:endParaRPr>
          </a:p>
          <a:p>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(3)</a:t>
            </a:r>
            <a:r>
              <a:rPr lang="zh-CN" altLang="en-US">
                <a:latin typeface="黑体" panose="02010609060101010101" pitchFamily="49" charset="-122"/>
                <a:ea typeface="黑体" panose="02010609060101010101" pitchFamily="49" charset="-122"/>
                <a:cs typeface="黑体" panose="02010609060101010101" pitchFamily="49" charset="-122"/>
              </a:rPr>
              <a:t>该城市地域结构大体符合</a:t>
            </a: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扇形结构</a:t>
            </a:r>
            <a:r>
              <a:rPr lang="en-US" altLang="zh-CN">
                <a:latin typeface="黑体" panose="02010609060101010101" pitchFamily="49" charset="-122"/>
                <a:ea typeface="黑体" panose="02010609060101010101" pitchFamily="49" charset="-122"/>
                <a:cs typeface="黑体" panose="02010609060101010101" pitchFamily="49" charset="-122"/>
              </a:rPr>
              <a:t>模式。</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4"/>
          <p:cNvPicPr>
            <a:picLocks noChangeAspect="1"/>
          </p:cNvPicPr>
          <p:nvPr/>
        </p:nvPicPr>
        <p:blipFill>
          <a:blip r:embed="rId1">
            <a:clrChange>
              <a:clrFrom>
                <a:srgbClr val="FFFFFF"/>
              </a:clrFrom>
              <a:clrTo>
                <a:srgbClr val="FFFFFF">
                  <a:alpha val="0"/>
                </a:srgbClr>
              </a:clrTo>
            </a:clrChange>
          </a:blip>
          <a:stretch>
            <a:fillRect/>
          </a:stretch>
        </p:blipFill>
        <p:spPr>
          <a:xfrm>
            <a:off x="5292725" y="1557338"/>
            <a:ext cx="3273425" cy="3663950"/>
          </a:xfrm>
          <a:prstGeom prst="rect">
            <a:avLst/>
          </a:prstGeom>
          <a:noFill/>
          <a:ln w="9525">
            <a:noFill/>
          </a:ln>
        </p:spPr>
      </p:pic>
      <p:sp>
        <p:nvSpPr>
          <p:cNvPr id="86018" name="Rectangle 2"/>
          <p:cNvSpPr/>
          <p:nvPr/>
        </p:nvSpPr>
        <p:spPr>
          <a:xfrm>
            <a:off x="107950" y="404813"/>
            <a:ext cx="5040313" cy="579437"/>
          </a:xfrm>
          <a:prstGeom prst="rect">
            <a:avLst/>
          </a:prstGeom>
          <a:noFill/>
          <a:ln w="9525">
            <a:noFill/>
          </a:ln>
        </p:spPr>
        <p:txBody>
          <a:bodyPr anchor="t">
            <a:spAutoFit/>
          </a:bodyPr>
          <a:p>
            <a:r>
              <a:rPr lang="zh-CN" altLang="en-US" sz="3200" b="1" dirty="0">
                <a:solidFill>
                  <a:srgbClr val="0000FF"/>
                </a:solidFill>
                <a:latin typeface="Arial" panose="020B0604020202020204" pitchFamily="34" charset="0"/>
                <a:ea typeface="宋体" panose="02010600030101010101" pitchFamily="2" charset="-122"/>
                <a:sym typeface="Arial" panose="020B0604020202020204" pitchFamily="34" charset="0"/>
              </a:rPr>
              <a:t>四、中心地理论</a:t>
            </a:r>
            <a:endParaRPr lang="zh-CN" altLang="en-US" sz="3200" b="1" dirty="0">
              <a:solidFill>
                <a:srgbClr val="0000FF"/>
              </a:solidFill>
              <a:latin typeface="Arial" panose="020B0604020202020204" pitchFamily="34" charset="0"/>
              <a:ea typeface="宋体" panose="02010600030101010101" pitchFamily="2" charset="-122"/>
              <a:sym typeface="Arial" panose="020B0604020202020204" pitchFamily="34" charset="0"/>
            </a:endParaRPr>
          </a:p>
        </p:txBody>
      </p:sp>
      <p:sp>
        <p:nvSpPr>
          <p:cNvPr id="52228" name="文本框 3"/>
          <p:cNvSpPr txBox="1"/>
          <p:nvPr/>
        </p:nvSpPr>
        <p:spPr>
          <a:xfrm>
            <a:off x="468313" y="1628775"/>
            <a:ext cx="2808287" cy="504825"/>
          </a:xfrm>
          <a:prstGeom prst="rect">
            <a:avLst/>
          </a:prstGeom>
          <a:noFill/>
          <a:ln w="9525">
            <a:noFill/>
          </a:ln>
        </p:spPr>
        <p:txBody>
          <a:bodyPr anchor="t">
            <a:spAutoFit/>
          </a:bodyPr>
          <a:p>
            <a:pPr eaLnBrk="0" hangingPunct="0"/>
            <a:endParaRPr lang="zh-CN" altLang="en-US" dirty="0">
              <a:latin typeface="Arial" panose="020B0604020202020204" pitchFamily="34" charset="0"/>
              <a:ea typeface="宋体" panose="02010600030101010101" pitchFamily="2" charset="-122"/>
              <a:sym typeface="Calibri" panose="020F0502020204030204" pitchFamily="34" charset="0"/>
            </a:endParaRPr>
          </a:p>
        </p:txBody>
      </p:sp>
      <p:sp>
        <p:nvSpPr>
          <p:cNvPr id="52229" name="文本框 5"/>
          <p:cNvSpPr txBox="1"/>
          <p:nvPr/>
        </p:nvSpPr>
        <p:spPr>
          <a:xfrm>
            <a:off x="395288" y="1052513"/>
            <a:ext cx="4032250" cy="522287"/>
          </a:xfrm>
          <a:prstGeom prst="rect">
            <a:avLst/>
          </a:prstGeom>
          <a:noFill/>
          <a:ln w="9525">
            <a:noFill/>
          </a:ln>
        </p:spPr>
        <p:txBody>
          <a:bodyPr anchor="t">
            <a:spAutoFit/>
          </a:bodyPr>
          <a:p>
            <a:pPr eaLnBrk="0" hangingPunct="0"/>
            <a:r>
              <a:rPr lang="en-US" altLang="zh-CN" sz="2800" b="1" dirty="0">
                <a:latin typeface="Arial" panose="020B0604020202020204" pitchFamily="34" charset="0"/>
                <a:ea typeface="宋体" panose="02010600030101010101" pitchFamily="2" charset="-122"/>
                <a:sym typeface="Calibri" panose="020F0502020204030204" pitchFamily="34" charset="0"/>
              </a:rPr>
              <a:t>1</a:t>
            </a:r>
            <a:r>
              <a:rPr lang="zh-CN" altLang="en-US" sz="2800" b="1" dirty="0">
                <a:latin typeface="Arial" panose="020B0604020202020204" pitchFamily="34" charset="0"/>
                <a:ea typeface="宋体" panose="02010600030101010101" pitchFamily="2" charset="-122"/>
                <a:sym typeface="Calibri" panose="020F0502020204030204" pitchFamily="34" charset="0"/>
              </a:rPr>
              <a:t>、基本概念</a:t>
            </a:r>
            <a:endParaRPr lang="zh-CN" altLang="en-US" sz="2800" b="1" dirty="0">
              <a:latin typeface="Arial" panose="020B0604020202020204" pitchFamily="34" charset="0"/>
              <a:ea typeface="宋体" panose="02010600030101010101" pitchFamily="2" charset="-122"/>
              <a:sym typeface="Calibri" panose="020F0502020204030204" pitchFamily="34" charset="0"/>
            </a:endParaRPr>
          </a:p>
        </p:txBody>
      </p:sp>
      <p:sp>
        <p:nvSpPr>
          <p:cNvPr id="52230" name="文本框 6"/>
          <p:cNvSpPr txBox="1"/>
          <p:nvPr/>
        </p:nvSpPr>
        <p:spPr>
          <a:xfrm>
            <a:off x="287655" y="1831023"/>
            <a:ext cx="4392613" cy="1322387"/>
          </a:xfrm>
          <a:prstGeom prst="rect">
            <a:avLst/>
          </a:prstGeom>
          <a:noFill/>
          <a:ln w="9525">
            <a:noFill/>
          </a:ln>
        </p:spPr>
        <p:txBody>
          <a:bodyPr anchor="t">
            <a:spAutoFit/>
          </a:bodyPr>
          <a:p>
            <a:pPr eaLnBrk="0" hangingPunct="0"/>
            <a:r>
              <a:rPr lang="zh-CN" altLang="en-US" sz="2000" b="1" dirty="0">
                <a:solidFill>
                  <a:srgbClr val="FF0000"/>
                </a:solidFill>
                <a:latin typeface="Arial" panose="020B0604020202020204" pitchFamily="34" charset="0"/>
                <a:ea typeface="宋体" panose="02010600030101010101" pitchFamily="2" charset="-122"/>
                <a:sym typeface="Calibri" panose="020F0502020204030204" pitchFamily="34" charset="0"/>
              </a:rPr>
              <a:t>中心地</a:t>
            </a:r>
            <a:r>
              <a:rPr lang="en-US" altLang="zh-CN" sz="2000" b="1" dirty="0">
                <a:solidFill>
                  <a:srgbClr val="FF0000"/>
                </a:solidFill>
                <a:latin typeface="Arial" panose="020B0604020202020204" pitchFamily="34" charset="0"/>
                <a:ea typeface="宋体" panose="02010600030101010101" pitchFamily="2" charset="-122"/>
                <a:sym typeface="Calibri" panose="020F0502020204030204" pitchFamily="34" charset="0"/>
              </a:rPr>
              <a:t>——</a:t>
            </a:r>
            <a:r>
              <a:rPr lang="zh-CN" altLang="en-US" sz="2000" b="1" dirty="0">
                <a:latin typeface="Arial" panose="020B0604020202020204" pitchFamily="34" charset="0"/>
                <a:ea typeface="宋体" panose="02010600030101010101" pitchFamily="2" charset="-122"/>
                <a:sym typeface="Calibri" panose="020F0502020204030204" pitchFamily="34" charset="0"/>
              </a:rPr>
              <a:t>是向周围地区提供各种货物和服务的地方。中心地有级别高低之分，其等级主要是根据中心地提供的职能种类和服务范围来划分的。</a:t>
            </a:r>
            <a:endParaRPr lang="zh-CN" altLang="en-US" sz="2000" b="1" dirty="0">
              <a:latin typeface="Arial" panose="020B0604020202020204" pitchFamily="34" charset="0"/>
              <a:ea typeface="宋体" panose="02010600030101010101" pitchFamily="2" charset="-122"/>
              <a:sym typeface="Calibri" panose="020F0502020204030204" pitchFamily="34" charset="0"/>
            </a:endParaRPr>
          </a:p>
        </p:txBody>
      </p:sp>
      <p:sp>
        <p:nvSpPr>
          <p:cNvPr id="52231" name="文本框 7"/>
          <p:cNvSpPr txBox="1"/>
          <p:nvPr/>
        </p:nvSpPr>
        <p:spPr>
          <a:xfrm>
            <a:off x="323850" y="3357563"/>
            <a:ext cx="4392613" cy="1322387"/>
          </a:xfrm>
          <a:prstGeom prst="rect">
            <a:avLst/>
          </a:prstGeom>
          <a:noFill/>
          <a:ln w="9525">
            <a:noFill/>
          </a:ln>
        </p:spPr>
        <p:txBody>
          <a:bodyPr anchor="t">
            <a:spAutoFit/>
          </a:bodyPr>
          <a:p>
            <a:pPr eaLnBrk="0" hangingPunct="0"/>
            <a:r>
              <a:rPr lang="zh-CN" altLang="en-US" sz="2000" b="1" dirty="0">
                <a:solidFill>
                  <a:srgbClr val="FF0000"/>
                </a:solidFill>
                <a:latin typeface="Arial" panose="020B0604020202020204" pitchFamily="34" charset="0"/>
                <a:ea typeface="宋体" panose="02010600030101010101" pitchFamily="2" charset="-122"/>
                <a:sym typeface="Calibri" panose="020F0502020204030204" pitchFamily="34" charset="0"/>
              </a:rPr>
              <a:t>服务范围</a:t>
            </a:r>
            <a:r>
              <a:rPr lang="en-US" altLang="zh-CN" sz="2000" b="1" dirty="0">
                <a:solidFill>
                  <a:srgbClr val="FF0000"/>
                </a:solidFill>
                <a:latin typeface="Arial" panose="020B0604020202020204" pitchFamily="34" charset="0"/>
                <a:ea typeface="宋体" panose="02010600030101010101" pitchFamily="2" charset="-122"/>
                <a:sym typeface="Calibri" panose="020F0502020204030204" pitchFamily="34" charset="0"/>
              </a:rPr>
              <a:t>——</a:t>
            </a:r>
            <a:r>
              <a:rPr lang="zh-CN" altLang="en-US" sz="2000" b="1" dirty="0">
                <a:latin typeface="Arial" panose="020B0604020202020204" pitchFamily="34" charset="0"/>
                <a:ea typeface="宋体" panose="02010600030101010101" pitchFamily="2" charset="-122"/>
                <a:sym typeface="Calibri" panose="020F0502020204030204" pitchFamily="34" charset="0"/>
              </a:rPr>
              <a:t>即中心地提供货物和服务作用的范围。服务范围大小受服务人数、周围地区的人口密度、空间分布以及消费水平等因素的影响</a:t>
            </a:r>
            <a:endParaRPr lang="zh-CN" altLang="en-US" sz="2000" b="1" dirty="0">
              <a:latin typeface="Arial" panose="020B0604020202020204" pitchFamily="34" charset="0"/>
              <a:ea typeface="宋体" panose="02010600030101010101" pitchFamily="2" charset="-122"/>
              <a:sym typeface="Calibri" panose="020F0502020204030204" pitchFamily="34" charset="0"/>
            </a:endParaRPr>
          </a:p>
        </p:txBody>
      </p:sp>
      <p:sp>
        <p:nvSpPr>
          <p:cNvPr id="52232" name="文本框 8"/>
          <p:cNvSpPr txBox="1"/>
          <p:nvPr/>
        </p:nvSpPr>
        <p:spPr>
          <a:xfrm>
            <a:off x="323850" y="4868863"/>
            <a:ext cx="4319588" cy="1016000"/>
          </a:xfrm>
          <a:prstGeom prst="rect">
            <a:avLst/>
          </a:prstGeom>
          <a:noFill/>
          <a:ln w="9525">
            <a:noFill/>
          </a:ln>
        </p:spPr>
        <p:txBody>
          <a:bodyPr anchor="t">
            <a:spAutoFit/>
          </a:bodyPr>
          <a:p>
            <a:pPr eaLnBrk="0" hangingPunct="0"/>
            <a:r>
              <a:rPr lang="zh-CN" altLang="en-US" sz="2000" b="1" dirty="0">
                <a:solidFill>
                  <a:srgbClr val="FF0000"/>
                </a:solidFill>
                <a:latin typeface="Arial" panose="020B0604020202020204" pitchFamily="34" charset="0"/>
                <a:ea typeface="宋体" panose="02010600030101010101" pitchFamily="2" charset="-122"/>
                <a:sym typeface="Calibri" panose="020F0502020204030204" pitchFamily="34" charset="0"/>
              </a:rPr>
              <a:t>门槛</a:t>
            </a:r>
            <a:r>
              <a:rPr lang="en-US" altLang="zh-CN" sz="2000" b="1" dirty="0">
                <a:solidFill>
                  <a:srgbClr val="FF0000"/>
                </a:solidFill>
                <a:latin typeface="Arial" panose="020B0604020202020204" pitchFamily="34" charset="0"/>
                <a:ea typeface="宋体" panose="02010600030101010101" pitchFamily="2" charset="-122"/>
                <a:sym typeface="Calibri" panose="020F0502020204030204" pitchFamily="34" charset="0"/>
              </a:rPr>
              <a:t>——</a:t>
            </a:r>
            <a:r>
              <a:rPr lang="zh-CN" altLang="en-US" sz="2000" b="1" dirty="0">
                <a:latin typeface="Arial" panose="020B0604020202020204" pitchFamily="34" charset="0"/>
                <a:ea typeface="宋体" panose="02010600030101010101" pitchFamily="2" charset="-122"/>
                <a:sym typeface="Calibri" panose="020F0502020204030204" pitchFamily="34" charset="0"/>
              </a:rPr>
              <a:t>某一级中心地正常存在所必需的服务范围或服务人数，它是服务范围大小的决定因素。</a:t>
            </a:r>
            <a:endParaRPr lang="zh-CN" altLang="en-US" sz="2000" b="1" dirty="0">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arn(inVertical)">
                                      <p:cBhvr>
                                        <p:cTn id="7" dur="500"/>
                                        <p:tgtEl>
                                          <p:spTgt spid="52226"/>
                                        </p:tgtEl>
                                      </p:cBhvr>
                                    </p:animEffect>
                                  </p:childTnLst>
                                </p:cTn>
                              </p:par>
                              <p:par>
                                <p:cTn id="8" presetID="4" presetClass="entr" presetSubtype="16" fill="hold" grpId="0" nodeType="withEffect">
                                  <p:stCondLst>
                                    <p:cond delay="0"/>
                                  </p:stCondLst>
                                  <p:childTnLst>
                                    <p:set>
                                      <p:cBhvr>
                                        <p:cTn id="9" dur="1000" fill="hold">
                                          <p:stCondLst>
                                            <p:cond delay="0"/>
                                          </p:stCondLst>
                                        </p:cTn>
                                        <p:tgtEl>
                                          <p:spTgt spid="52230"/>
                                        </p:tgtEl>
                                        <p:attrNameLst>
                                          <p:attrName>style.visibility</p:attrName>
                                        </p:attrNameLst>
                                      </p:cBhvr>
                                      <p:to>
                                        <p:strVal val="visible"/>
                                      </p:to>
                                    </p:set>
                                    <p:animEffect transition="in" filter="box(in)">
                                      <p:cBhvr>
                                        <p:cTn id="10" dur="1000"/>
                                        <p:tgtEl>
                                          <p:spTgt spid="5223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2231"/>
                                        </p:tgtEl>
                                        <p:attrNameLst>
                                          <p:attrName>style.visibility</p:attrName>
                                        </p:attrNameLst>
                                      </p:cBhvr>
                                      <p:to>
                                        <p:strVal val="visible"/>
                                      </p:to>
                                    </p:set>
                                    <p:animEffect transition="in" filter="barn(inVertical)">
                                      <p:cBhvr>
                                        <p:cTn id="13" dur="500"/>
                                        <p:tgtEl>
                                          <p:spTgt spid="522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2232"/>
                                        </p:tgtEl>
                                        <p:attrNameLst>
                                          <p:attrName>style.visibility</p:attrName>
                                        </p:attrNameLst>
                                      </p:cBhvr>
                                      <p:to>
                                        <p:strVal val="visible"/>
                                      </p:to>
                                    </p:set>
                                    <p:animEffect transition="in" filter="barn(inVertical)">
                                      <p:cBhvr>
                                        <p:cTn id="16" dur="500"/>
                                        <p:tgtEl>
                                          <p:spTgt spid="5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2" grpId="0"/>
      <p:bldP spid="522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73650" y="608013"/>
            <a:ext cx="4144963" cy="4432300"/>
          </a:xfrm>
          <a:prstGeom prst="rect">
            <a:avLst/>
          </a:prstGeom>
          <a:noFill/>
          <a:ln w="9525">
            <a:noFill/>
          </a:ln>
        </p:spPr>
      </p:pic>
      <p:sp>
        <p:nvSpPr>
          <p:cNvPr id="6" name="文本框 5"/>
          <p:cNvSpPr txBox="1"/>
          <p:nvPr/>
        </p:nvSpPr>
        <p:spPr>
          <a:xfrm>
            <a:off x="250825" y="3841750"/>
            <a:ext cx="5113338" cy="1938338"/>
          </a:xfrm>
          <a:prstGeom prst="rect">
            <a:avLst/>
          </a:prstGeom>
          <a:noFill/>
          <a:ln w="9525">
            <a:noFill/>
          </a:ln>
        </p:spPr>
        <p:txBody>
          <a:bodyPr anchor="t">
            <a:spAutoFit/>
          </a:bodyPr>
          <a:p>
            <a:pPr eaLnBrk="0" hangingPunct="0"/>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）、现实生活中完全呈六边形分布的服务范围是不存在的，受地形、人口密度、交通等因素的影响，正六边形的形态会发生改变，但</a:t>
            </a:r>
            <a:r>
              <a:rPr lang="zh-CN" altLang="en-US" sz="2400" b="1" dirty="0">
                <a:solidFill>
                  <a:srgbClr val="FF0000"/>
                </a:solidFill>
                <a:latin typeface="宋体" panose="02010600030101010101" pitchFamily="2" charset="-122"/>
                <a:ea typeface="宋体" panose="02010600030101010101" pitchFamily="2" charset="-122"/>
              </a:rPr>
              <a:t>嵌套规律</a:t>
            </a:r>
            <a:r>
              <a:rPr lang="zh-CN" altLang="en-US" sz="2400" b="1" dirty="0">
                <a:latin typeface="宋体" panose="02010600030101010101" pitchFamily="2" charset="-122"/>
                <a:ea typeface="宋体" panose="02010600030101010101" pitchFamily="2" charset="-122"/>
              </a:rPr>
              <a:t>是客观存在的。</a:t>
            </a:r>
            <a:endParaRPr lang="zh-CN" altLang="en-US" sz="2400" b="1" dirty="0">
              <a:latin typeface="宋体" panose="02010600030101010101" pitchFamily="2" charset="-122"/>
              <a:ea typeface="宋体" panose="02010600030101010101" pitchFamily="2" charset="-122"/>
            </a:endParaRPr>
          </a:p>
        </p:txBody>
      </p:sp>
      <p:sp>
        <p:nvSpPr>
          <p:cNvPr id="7" name="文本框 6"/>
          <p:cNvSpPr txBox="1"/>
          <p:nvPr/>
        </p:nvSpPr>
        <p:spPr>
          <a:xfrm>
            <a:off x="250825" y="2093913"/>
            <a:ext cx="4344988" cy="1568450"/>
          </a:xfrm>
          <a:prstGeom prst="rect">
            <a:avLst/>
          </a:prstGeom>
          <a:noFill/>
          <a:ln w="9525">
            <a:noFill/>
          </a:ln>
        </p:spPr>
        <p:txBody>
          <a:bodyPr wrap="square" anchor="t">
            <a:spAutoFit/>
          </a:bodyPr>
          <a:p>
            <a:pPr eaLnBrk="0" hangingPunct="0"/>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）、中心地的等级与数量间的关系，中心地等级与服务范围的大小的关系：</a:t>
            </a:r>
            <a:r>
              <a:rPr lang="zh-CN" altLang="en-US" sz="2400" b="1" dirty="0">
                <a:solidFill>
                  <a:srgbClr val="FF0000"/>
                </a:solidFill>
                <a:latin typeface="宋体" panose="02010600030101010101" pitchFamily="2" charset="-122"/>
                <a:ea typeface="宋体" panose="02010600030101010101" pitchFamily="2" charset="-122"/>
              </a:rPr>
              <a:t>“高大远少低小近多</a:t>
            </a: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a:t>
            </a:r>
            <a:endParaRPr lang="zh-CN" altLang="en-US" sz="2400" b="1" dirty="0">
              <a:solidFill>
                <a:srgbClr val="FF0000"/>
              </a:solidFill>
              <a:latin typeface="宋体" panose="02010600030101010101" pitchFamily="2" charset="-122"/>
              <a:ea typeface="宋体" panose="02010600030101010101" pitchFamily="2" charset="-122"/>
            </a:endParaRPr>
          </a:p>
        </p:txBody>
      </p:sp>
      <p:sp>
        <p:nvSpPr>
          <p:cNvPr id="8" name="文本框 5"/>
          <p:cNvSpPr txBox="1"/>
          <p:nvPr/>
        </p:nvSpPr>
        <p:spPr>
          <a:xfrm>
            <a:off x="319088" y="242888"/>
            <a:ext cx="4032250" cy="585787"/>
          </a:xfrm>
          <a:prstGeom prst="rect">
            <a:avLst/>
          </a:prstGeom>
          <a:noFill/>
          <a:ln w="9525">
            <a:noFill/>
          </a:ln>
        </p:spPr>
        <p:txBody>
          <a:bodyPr anchor="t">
            <a:spAutoFit/>
          </a:bodyPr>
          <a:p>
            <a:pPr eaLnBrk="0" hangingPunct="0"/>
            <a:r>
              <a:rPr lang="en-US" altLang="zh-CN" sz="3200" b="1" dirty="0">
                <a:latin typeface="Arial" panose="020B0604020202020204" pitchFamily="34" charset="0"/>
                <a:ea typeface="宋体" panose="02010600030101010101" pitchFamily="2" charset="-122"/>
                <a:sym typeface="Calibri" panose="020F0502020204030204" pitchFamily="34" charset="0"/>
              </a:rPr>
              <a:t>2</a:t>
            </a:r>
            <a:r>
              <a:rPr lang="zh-CN" altLang="en-US" sz="3200" b="1" dirty="0">
                <a:latin typeface="Arial" panose="020B0604020202020204" pitchFamily="34" charset="0"/>
                <a:ea typeface="宋体" panose="02010600030101010101" pitchFamily="2" charset="-122"/>
                <a:sym typeface="Calibri" panose="020F0502020204030204" pitchFamily="34" charset="0"/>
              </a:rPr>
              <a:t>、主要内容</a:t>
            </a:r>
            <a:endParaRPr lang="zh-CN" altLang="en-US" sz="3200" b="1" dirty="0">
              <a:latin typeface="Arial" panose="020B0604020202020204" pitchFamily="34" charset="0"/>
              <a:ea typeface="宋体" panose="02010600030101010101" pitchFamily="2" charset="-122"/>
              <a:sym typeface="Calibri" panose="020F0502020204030204" pitchFamily="34" charset="0"/>
            </a:endParaRPr>
          </a:p>
        </p:txBody>
      </p:sp>
      <p:sp>
        <p:nvSpPr>
          <p:cNvPr id="4" name="文本框 3"/>
          <p:cNvSpPr txBox="1"/>
          <p:nvPr/>
        </p:nvSpPr>
        <p:spPr>
          <a:xfrm>
            <a:off x="130175" y="990600"/>
            <a:ext cx="5549900" cy="830263"/>
          </a:xfrm>
          <a:prstGeom prst="rect">
            <a:avLst/>
          </a:prstGeom>
          <a:noFill/>
          <a:ln w="9525">
            <a:noFill/>
          </a:ln>
        </p:spPr>
        <p:txBody>
          <a:bodyPr wrap="square" anchor="t">
            <a:spAutoFit/>
          </a:bodyPr>
          <a:p>
            <a:pPr eaLnBrk="0" hangingPunct="0"/>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）、中心地的服务范围是围绕中心地的六边形（分布趋势）。</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par>
                          <p:cTn id="25" fill="hold">
                            <p:stCondLst>
                              <p:cond delay="20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2"/>
          <p:cNvSpPr/>
          <p:nvPr/>
        </p:nvSpPr>
        <p:spPr>
          <a:xfrm>
            <a:off x="257175" y="92075"/>
            <a:ext cx="9290050" cy="522288"/>
          </a:xfrm>
          <a:prstGeom prst="rect">
            <a:avLst/>
          </a:prstGeom>
          <a:noFill/>
          <a:ln w="9525">
            <a:noFill/>
          </a:ln>
        </p:spPr>
        <p:txBody>
          <a:bodyPr anchor="t">
            <a:spAutoFit/>
          </a:bodyPr>
          <a:p>
            <a:r>
              <a:rPr lang="zh-CN" altLang="en-US" sz="2800" b="1" dirty="0">
                <a:solidFill>
                  <a:srgbClr val="0000FF"/>
                </a:solidFill>
                <a:latin typeface="Arial" panose="020B0604020202020204" pitchFamily="34" charset="0"/>
                <a:ea typeface="宋体" panose="02010600030101010101" pitchFamily="2" charset="-122"/>
                <a:sym typeface="Arial" panose="020B0604020202020204" pitchFamily="34" charset="0"/>
              </a:rPr>
              <a:t>城市正六边形服务范围是如何形成的？</a:t>
            </a:r>
            <a:endParaRPr lang="zh-CN" altLang="en-US" sz="2800" b="1" dirty="0">
              <a:solidFill>
                <a:srgbClr val="0000FF"/>
              </a:solidFill>
              <a:latin typeface="Arial" panose="020B0604020202020204" pitchFamily="34" charset="0"/>
              <a:ea typeface="宋体" panose="02010600030101010101" pitchFamily="2" charset="-122"/>
              <a:sym typeface="Arial" panose="020B0604020202020204" pitchFamily="34" charset="0"/>
            </a:endParaRPr>
          </a:p>
        </p:txBody>
      </p:sp>
      <p:sp>
        <p:nvSpPr>
          <p:cNvPr id="11" name="文本框 7"/>
          <p:cNvSpPr/>
          <p:nvPr/>
        </p:nvSpPr>
        <p:spPr>
          <a:xfrm>
            <a:off x="196850" y="614363"/>
            <a:ext cx="8748713" cy="922337"/>
          </a:xfrm>
          <a:prstGeom prst="rect">
            <a:avLst/>
          </a:prstGeom>
          <a:noFill/>
          <a:ln w="9525">
            <a:noFill/>
          </a:ln>
        </p:spPr>
        <p:txBody>
          <a:bodyPr anchor="t">
            <a:spAutoFit/>
          </a:bodyPr>
          <a:p>
            <a:pPr>
              <a:spcBef>
                <a:spcPct val="50000"/>
              </a:spcBef>
            </a:pPr>
            <a:r>
              <a:rPr lang="zh-CN" altLang="en-US" b="1" dirty="0">
                <a:solidFill>
                  <a:srgbClr val="FF0000"/>
                </a:solidFill>
                <a:latin typeface="Calibri" panose="020F0502020204030204" pitchFamily="34" charset="0"/>
                <a:ea typeface="宋体" panose="02010600030101010101" pitchFamily="2" charset="-122"/>
                <a:sym typeface="宋体" panose="02010600030101010101" pitchFamily="2" charset="-122"/>
              </a:rPr>
              <a:t>假设：</a:t>
            </a:r>
            <a:r>
              <a:rPr lang="zh-CN" altLang="en-US" b="1" dirty="0">
                <a:solidFill>
                  <a:srgbClr val="000000"/>
                </a:solidFill>
                <a:latin typeface="Calibri" panose="020F0502020204030204" pitchFamily="34" charset="0"/>
                <a:ea typeface="宋体" panose="02010600030101010101" pitchFamily="2" charset="-122"/>
                <a:sym typeface="宋体" panose="02010600030101010101" pitchFamily="2" charset="-122"/>
              </a:rPr>
              <a:t>在一个均质的平原上，有均匀的道路网络，即每个点到另一点的通达性只与距离有关。同时，所有的消费者和商人都是经济行为合理的人，即商人谋求最大利润，消费者谋求以最小花费购买货物和服务。</a:t>
            </a:r>
            <a:r>
              <a:rPr lang="zh-CN" altLang="en-US" b="1" dirty="0">
                <a:solidFill>
                  <a:srgbClr val="FF0000"/>
                </a:solidFill>
                <a:latin typeface="Calibri" panose="020F0502020204030204" pitchFamily="34" charset="0"/>
                <a:ea typeface="宋体" panose="02010600030101010101" pitchFamily="2" charset="-122"/>
                <a:sym typeface="宋体" panose="02010600030101010101" pitchFamily="2" charset="-122"/>
              </a:rPr>
              <a:t>那么：</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pic>
        <p:nvPicPr>
          <p:cNvPr id="9" name="Picture 2"/>
          <p:cNvPicPr preferRelativeResize="0">
            <a:picLocks noChangeAspect="1"/>
          </p:cNvPicPr>
          <p:nvPr/>
        </p:nvPicPr>
        <p:blipFill>
          <a:blip r:embed="rId1"/>
          <a:srcRect b="10745"/>
          <a:stretch>
            <a:fillRect/>
          </a:stretch>
        </p:blipFill>
        <p:spPr>
          <a:xfrm>
            <a:off x="1068388" y="1536700"/>
            <a:ext cx="6557962" cy="1857375"/>
          </a:xfrm>
          <a:prstGeom prst="rect">
            <a:avLst/>
          </a:prstGeom>
          <a:noFill/>
          <a:ln w="9525">
            <a:noFill/>
          </a:ln>
        </p:spPr>
      </p:pic>
      <p:sp>
        <p:nvSpPr>
          <p:cNvPr id="5" name="Text Box 3"/>
          <p:cNvSpPr>
            <a:spLocks noChangeArrowheads="1"/>
          </p:cNvSpPr>
          <p:nvPr/>
        </p:nvSpPr>
        <p:spPr bwMode="auto">
          <a:xfrm>
            <a:off x="358775" y="5494338"/>
            <a:ext cx="84248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lang="en-US" altLang="zh-CN" sz="2000" b="1" strike="noStrike" noProof="0" dirty="0" smtClean="0">
                <a:ln>
                  <a:noFill/>
                </a:ln>
                <a:solidFill>
                  <a:srgbClr val="000000"/>
                </a:solidFill>
                <a:effectLst/>
                <a:uLnTx/>
                <a:uFillTx/>
                <a:latin typeface="+mn-ea"/>
                <a:ea typeface="+mn-ea"/>
                <a:cs typeface="+mn-cs"/>
                <a:sym typeface="仿宋_GB2312" pitchFamily="49" charset="-122"/>
              </a:rPr>
              <a:t>c.同时，</a:t>
            </a:r>
            <a:r>
              <a:rPr lang="zh-CN" altLang="en-US" sz="2000" b="1" strike="noStrike" noProof="0" dirty="0" smtClean="0">
                <a:ln>
                  <a:noFill/>
                </a:ln>
                <a:solidFill>
                  <a:srgbClr val="000000"/>
                </a:solidFill>
                <a:effectLst/>
                <a:uLnTx/>
                <a:uFillTx/>
                <a:latin typeface="+mn-ea"/>
                <a:ea typeface="+mn-ea"/>
                <a:cs typeface="+mn-cs"/>
                <a:sym typeface="仿宋_GB2312" pitchFamily="49" charset="-122"/>
              </a:rPr>
              <a:t>每个供应点的供应商为了谋求最大利润，就拼命扩大自己的服务范围，相互瓜分圆与圆之间的空白区，使供应点在这一地区达到饱和状态，这样圆形的服务范围就被六边形的服务范围所替代。</a:t>
            </a:r>
            <a:endParaRPr kumimoji="0" lang="en-US" altLang="zh-CN" sz="2000" b="1" i="0" u="none" strike="noStrike" kern="1200" cap="none" spc="0" normalizeH="0" baseline="0" noProof="0" dirty="0" smtClean="0">
              <a:ln>
                <a:noFill/>
              </a:ln>
              <a:solidFill>
                <a:srgbClr val="000000"/>
              </a:solidFill>
              <a:effectLst/>
              <a:uLnTx/>
              <a:uFillTx/>
              <a:latin typeface="+mn-ea"/>
              <a:ea typeface="+mn-ea"/>
              <a:cs typeface="+mn-cs"/>
              <a:sym typeface="仿宋_GB2312" pitchFamily="49" charset="-122"/>
            </a:endParaRPr>
          </a:p>
        </p:txBody>
      </p:sp>
      <p:sp>
        <p:nvSpPr>
          <p:cNvPr id="6" name="Text Box 4"/>
          <p:cNvSpPr>
            <a:spLocks noChangeArrowheads="1"/>
          </p:cNvSpPr>
          <p:nvPr/>
        </p:nvSpPr>
        <p:spPr bwMode="auto">
          <a:xfrm>
            <a:off x="358775" y="3449638"/>
            <a:ext cx="8424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smtClean="0">
                <a:ln>
                  <a:noFill/>
                </a:ln>
                <a:solidFill>
                  <a:srgbClr val="000000"/>
                </a:solidFill>
                <a:effectLst/>
                <a:uLnTx/>
                <a:uFillTx/>
                <a:latin typeface="+mn-ea"/>
                <a:ea typeface="+mn-ea"/>
                <a:cs typeface="+mn-cs"/>
                <a:sym typeface="Calibri" panose="020F0502020204030204" pitchFamily="34" charset="0"/>
              </a:rPr>
              <a:t>a.</a:t>
            </a:r>
            <a:r>
              <a:rPr kumimoji="0" lang="zh-CN" altLang="en-US" sz="2000" b="1" i="0" u="none" strike="noStrike" kern="1200" cap="none" spc="0" normalizeH="0" baseline="0" noProof="0" dirty="0" smtClean="0">
                <a:ln>
                  <a:noFill/>
                </a:ln>
                <a:solidFill>
                  <a:srgbClr val="000000"/>
                </a:solidFill>
                <a:effectLst/>
                <a:uLnTx/>
                <a:uFillTx/>
                <a:latin typeface="+mn-ea"/>
                <a:ea typeface="+mn-ea"/>
                <a:cs typeface="+mn-cs"/>
                <a:sym typeface="宋体" panose="02010600030101010101" pitchFamily="2" charset="-122"/>
              </a:rPr>
              <a:t>当某一货物的供应点只有少数几个时，为了避免竞争，获取最大利润，供应点的距离不会太近，它们的服务范围都是圆形的。</a:t>
            </a:r>
            <a:endParaRPr kumimoji="0" lang="zh-CN" altLang="en-US" sz="2000" b="0" i="0" u="none" strike="noStrike" kern="1200" cap="none" spc="0" normalizeH="0" baseline="0" noProof="0" dirty="0" smtClean="0">
              <a:ln>
                <a:noFill/>
              </a:ln>
              <a:solidFill>
                <a:srgbClr val="000000"/>
              </a:solidFill>
              <a:effectLst/>
              <a:uLnTx/>
              <a:uFillTx/>
              <a:latin typeface="+mn-ea"/>
              <a:ea typeface="+mn-ea"/>
              <a:cs typeface="+mn-cs"/>
              <a:sym typeface="Calibri" panose="020F0502020204030204" pitchFamily="34" charset="0"/>
            </a:endParaRPr>
          </a:p>
        </p:txBody>
      </p:sp>
      <p:sp>
        <p:nvSpPr>
          <p:cNvPr id="2" name="Text Box 3"/>
          <p:cNvSpPr>
            <a:spLocks noChangeArrowheads="1"/>
          </p:cNvSpPr>
          <p:nvPr/>
        </p:nvSpPr>
        <p:spPr bwMode="auto">
          <a:xfrm>
            <a:off x="358775" y="4289425"/>
            <a:ext cx="84248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smtClean="0">
                <a:ln>
                  <a:noFill/>
                </a:ln>
                <a:solidFill>
                  <a:srgbClr val="000000"/>
                </a:solidFill>
                <a:effectLst/>
                <a:uLnTx/>
                <a:uFillTx/>
                <a:latin typeface="+mn-ea"/>
                <a:ea typeface="+mn-ea"/>
                <a:cs typeface="+mn-cs"/>
                <a:sym typeface="仿宋_GB2312" pitchFamily="49" charset="-122"/>
              </a:rPr>
              <a:t>b.</a:t>
            </a:r>
            <a:r>
              <a:rPr kumimoji="0" lang="zh-CN" altLang="en-US" sz="2000" b="1" i="0" u="none" strike="noStrike" kern="1200" cap="none" spc="0" normalizeH="0" baseline="0" noProof="0" dirty="0" smtClean="0">
                <a:ln>
                  <a:noFill/>
                </a:ln>
                <a:solidFill>
                  <a:srgbClr val="000000"/>
                </a:solidFill>
                <a:effectLst/>
                <a:uLnTx/>
                <a:uFillTx/>
                <a:latin typeface="+mn-ea"/>
                <a:ea typeface="+mn-ea"/>
                <a:cs typeface="+mn-cs"/>
                <a:sym typeface="仿宋_GB2312" pitchFamily="49" charset="-122"/>
              </a:rPr>
              <a:t>如果每个供应点的服务范围都是圆形相切却不重叠的话，圆与圆之间就会存在空白区。这里的消费者如果都选择最近的供应点来寻求服务的话，空白区又可以分割成三部分，分别属于三个离其最近的供应点。</a:t>
            </a:r>
            <a:endParaRPr kumimoji="0" lang="zh-CN" altLang="en-US" sz="2000" b="1" i="0" u="none" strike="noStrike" kern="1200" cap="none" spc="0" normalizeH="0" baseline="0" noProof="0" dirty="0" smtClean="0">
              <a:ln>
                <a:noFill/>
              </a:ln>
              <a:solidFill>
                <a:srgbClr val="000000"/>
              </a:solidFill>
              <a:effectLst/>
              <a:uLnTx/>
              <a:uFillTx/>
              <a:latin typeface="+mn-ea"/>
              <a:ea typeface="+mn-ea"/>
              <a:cs typeface="+mn-cs"/>
              <a:sym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filter="blinds(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xEl>
                                              <p:charRg st="0" end="58"/>
                                            </p:txEl>
                                          </p:spTgt>
                                        </p:tgtEl>
                                        <p:attrNameLst>
                                          <p:attrName>style.visibility</p:attrName>
                                        </p:attrNameLst>
                                      </p:cBhvr>
                                      <p:to>
                                        <p:strVal val="visible"/>
                                      </p:to>
                                    </p:set>
                                    <p:anim calcmode="lin" valueType="num">
                                      <p:cBhvr>
                                        <p:cTn id="26" dur="500" fill="hold"/>
                                        <p:tgtEl>
                                          <p:spTgt spid="6">
                                            <p:txEl>
                                              <p:charRg st="0" end="58"/>
                                            </p:txEl>
                                          </p:spTgt>
                                        </p:tgtEl>
                                        <p:attrNameLst>
                                          <p:attrName>ppt_x</p:attrName>
                                        </p:attrNameLst>
                                      </p:cBhvr>
                                      <p:tavLst>
                                        <p:tav tm="0">
                                          <p:val>
                                            <p:strVal val="#ppt_x"/>
                                          </p:val>
                                        </p:tav>
                                        <p:tav tm="100000">
                                          <p:val>
                                            <p:strVal val="#ppt_x"/>
                                          </p:val>
                                        </p:tav>
                                      </p:tavLst>
                                    </p:anim>
                                    <p:anim calcmode="lin" valueType="num">
                                      <p:cBhvr>
                                        <p:cTn id="27" dur="500" fill="hold"/>
                                        <p:tgtEl>
                                          <p:spTgt spid="6">
                                            <p:txEl>
                                              <p:charRg st="0" end="58"/>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p:bldP spid="5" grpId="0" bldLvl="0"/>
      <p:bldP spid="2"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文本框 5"/>
          <p:cNvSpPr/>
          <p:nvPr/>
        </p:nvSpPr>
        <p:spPr>
          <a:xfrm>
            <a:off x="0" y="44450"/>
            <a:ext cx="9144000" cy="519113"/>
          </a:xfrm>
          <a:prstGeom prst="rect">
            <a:avLst/>
          </a:prstGeom>
          <a:noFill/>
          <a:ln w="9525">
            <a:noFill/>
          </a:ln>
        </p:spPr>
        <p:txBody>
          <a:bodyPr anchor="t">
            <a:spAutoFit/>
          </a:bodyPr>
          <a:p>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城市的概念</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147" name="文本框 6"/>
          <p:cNvSpPr/>
          <p:nvPr/>
        </p:nvSpPr>
        <p:spPr>
          <a:xfrm>
            <a:off x="179388" y="1557338"/>
            <a:ext cx="9144000" cy="519112"/>
          </a:xfrm>
          <a:prstGeom prst="rect">
            <a:avLst/>
          </a:prstGeom>
          <a:noFill/>
          <a:ln w="9525">
            <a:noFill/>
          </a:ln>
        </p:spPr>
        <p:txBody>
          <a:bodyPr anchor="t">
            <a:spAutoFit/>
          </a:bodyPr>
          <a:p>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城市的特点</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148" name="文本框 8"/>
          <p:cNvSpPr/>
          <p:nvPr/>
        </p:nvSpPr>
        <p:spPr>
          <a:xfrm>
            <a:off x="250825" y="620713"/>
            <a:ext cx="8620125" cy="830262"/>
          </a:xfrm>
          <a:prstGeom prst="rect">
            <a:avLst/>
          </a:prstGeom>
          <a:noFill/>
          <a:ln w="9525">
            <a:noFill/>
          </a:ln>
        </p:spPr>
        <p:txBody>
          <a:bodyPr anchor="t">
            <a:spAutoFit/>
          </a:bodyPr>
          <a:p>
            <a:r>
              <a:rPr lang="en-US" altLang="zh-CN" sz="2400" b="1" dirty="0">
                <a:solidFill>
                  <a:srgbClr val="3333CC"/>
                </a:solidFill>
                <a:latin typeface="Calibri" panose="020F0502020204030204" pitchFamily="34" charset="0"/>
                <a:ea typeface="宋体" panose="02010600030101010101" pitchFamily="2" charset="-122"/>
                <a:sym typeface="Calibri" panose="020F0502020204030204" pitchFamily="34" charset="0"/>
              </a:rPr>
              <a:t>         </a:t>
            </a:r>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城市是人口达到一定规模，主要从事非农业生产活动的居民聚居地，是一定地域的社会、经济、文化中心。</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149" name="文本框 9"/>
          <p:cNvSpPr/>
          <p:nvPr/>
        </p:nvSpPr>
        <p:spPr>
          <a:xfrm>
            <a:off x="323850" y="2060575"/>
            <a:ext cx="8640763" cy="831850"/>
          </a:xfrm>
          <a:prstGeom prst="rect">
            <a:avLst/>
          </a:prstGeom>
          <a:noFill/>
          <a:ln w="9525">
            <a:noFill/>
          </a:ln>
        </p:spPr>
        <p:txBody>
          <a:bodyPr anchor="t">
            <a:spAutoFit/>
          </a:bodyPr>
          <a:p>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        与乡村相比，城市具有人口和产业活动密集，生产效率和经济效益比较高、交通运输和信息交流相对发达的特点。</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150" name="文本框 12"/>
          <p:cNvSpPr/>
          <p:nvPr/>
        </p:nvSpPr>
        <p:spPr>
          <a:xfrm>
            <a:off x="-11112" y="2997200"/>
            <a:ext cx="9140825" cy="584200"/>
          </a:xfrm>
          <a:prstGeom prst="rect">
            <a:avLst/>
          </a:prstGeom>
          <a:noFill/>
          <a:ln w="9525">
            <a:noFill/>
          </a:ln>
        </p:spPr>
        <p:txBody>
          <a:bodyPr anchor="t">
            <a:spAutoFit/>
          </a:bodyPr>
          <a:p>
            <a:r>
              <a:rPr lang="zh-CN" altLang="en-US" sz="3200" b="1" dirty="0">
                <a:solidFill>
                  <a:srgbClr val="000000"/>
                </a:solidFill>
                <a:latin typeface="Arial" panose="020B0604020202020204" pitchFamily="34" charset="0"/>
                <a:ea typeface="黑体" panose="02010609060101010101" pitchFamily="49" charset="-122"/>
                <a:sym typeface="Arial" panose="020B0604020202020204" pitchFamily="34" charset="0"/>
              </a:rPr>
              <a:t>一、城市区位分析</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6151" name="文本框 13"/>
          <p:cNvSpPr/>
          <p:nvPr/>
        </p:nvSpPr>
        <p:spPr>
          <a:xfrm>
            <a:off x="185738" y="3789363"/>
            <a:ext cx="3346450" cy="522287"/>
          </a:xfrm>
          <a:prstGeom prst="rect">
            <a:avLst/>
          </a:prstGeom>
          <a:noFill/>
          <a:ln w="9525">
            <a:noFill/>
          </a:ln>
        </p:spPr>
        <p:txBody>
          <a:bodyPr wrap="square" anchor="t">
            <a:spAutoFit/>
          </a:bodyPr>
          <a:p>
            <a:r>
              <a:rPr lang="en-US" altLang="zh-CN" sz="2800" b="1" dirty="0">
                <a:latin typeface="Calibri" panose="020F0502020204030204" pitchFamily="34" charset="0"/>
                <a:ea typeface="宋体" panose="02010600030101010101" pitchFamily="2" charset="-122"/>
                <a:sym typeface="Calibri" panose="020F0502020204030204" pitchFamily="34" charset="0"/>
              </a:rPr>
              <a:t>【</a:t>
            </a:r>
            <a:r>
              <a:rPr lang="zh-CN" altLang="en-US" sz="2800" b="1" dirty="0">
                <a:latin typeface="宋体" panose="02010600030101010101" pitchFamily="2" charset="-122"/>
                <a:ea typeface="宋体" panose="02010600030101010101" pitchFamily="2" charset="-122"/>
                <a:sym typeface="宋体" panose="02010600030101010101" pitchFamily="2" charset="-122"/>
              </a:rPr>
              <a:t>区位的概念</a:t>
            </a:r>
            <a:r>
              <a:rPr lang="en-US" altLang="zh-CN" sz="2800" b="1" dirty="0">
                <a:latin typeface="Calibri" panose="020F0502020204030204" pitchFamily="34" charset="0"/>
                <a:ea typeface="宋体" panose="02010600030101010101" pitchFamily="2" charset="-122"/>
                <a:sym typeface="Calibri" panose="020F0502020204030204" pitchFamily="34" charset="0"/>
              </a:rPr>
              <a:t>】</a:t>
            </a:r>
            <a:endParaRPr lang="en-US" altLang="zh-CN" sz="2800" b="1" dirty="0">
              <a:latin typeface="Calibri" panose="020F0502020204030204" pitchFamily="34" charset="0"/>
              <a:ea typeface="宋体" panose="02010600030101010101" pitchFamily="2" charset="-122"/>
              <a:sym typeface="Calibri" panose="020F0502020204030204" pitchFamily="34" charset="0"/>
            </a:endParaRPr>
          </a:p>
        </p:txBody>
      </p:sp>
      <p:sp>
        <p:nvSpPr>
          <p:cNvPr id="6152" name="文本框 14"/>
          <p:cNvSpPr/>
          <p:nvPr/>
        </p:nvSpPr>
        <p:spPr>
          <a:xfrm>
            <a:off x="157163" y="4437063"/>
            <a:ext cx="8655050" cy="1568450"/>
          </a:xfrm>
          <a:prstGeom prst="rect">
            <a:avLst/>
          </a:prstGeom>
          <a:noFill/>
          <a:ln w="9525">
            <a:noFill/>
          </a:ln>
        </p:spPr>
        <p:txBody>
          <a:bodyPr anchor="t">
            <a:spAutoFit/>
          </a:bodyPr>
          <a:p>
            <a:r>
              <a:rPr lang="en-US" altLang="zh-CN" sz="2400" dirty="0">
                <a:solidFill>
                  <a:srgbClr val="0000FF"/>
                </a:solidFill>
                <a:latin typeface="隶书" pitchFamily="49" charset="-122"/>
                <a:ea typeface="隶书" pitchFamily="49" charset="-122"/>
                <a:sym typeface="隶书" pitchFamily="49" charset="-122"/>
              </a:rPr>
              <a:t>       </a:t>
            </a:r>
            <a:r>
              <a:rPr lang="zh-CN" altLang="en-US" sz="2400" dirty="0">
                <a:solidFill>
                  <a:srgbClr val="0000FF"/>
                </a:solidFill>
                <a:latin typeface="隶书" pitchFamily="49" charset="-122"/>
                <a:ea typeface="隶书" pitchFamily="49" charset="-122"/>
                <a:sym typeface="隶书" pitchFamily="49" charset="-122"/>
              </a:rPr>
              <a:t>某事物的区位包括两层含义：一方面指该事物的位置；另一方面指该事物与其它事物的空间联系。</a:t>
            </a:r>
            <a:endParaRPr lang="zh-CN" altLang="en-US" sz="2400" dirty="0">
              <a:solidFill>
                <a:srgbClr val="0000FF"/>
              </a:solidFill>
              <a:latin typeface="隶书" pitchFamily="49" charset="-122"/>
              <a:ea typeface="隶书" pitchFamily="49" charset="-122"/>
              <a:sym typeface="隶书" pitchFamily="49" charset="-122"/>
            </a:endParaRPr>
          </a:p>
          <a:p>
            <a:r>
              <a:rPr lang="zh-CN" altLang="en-US" sz="2400" dirty="0">
                <a:solidFill>
                  <a:srgbClr val="0000FF"/>
                </a:solidFill>
                <a:latin typeface="隶书" pitchFamily="49" charset="-122"/>
                <a:ea typeface="隶书" pitchFamily="49" charset="-122"/>
                <a:sym typeface="隶书" pitchFamily="49" charset="-122"/>
              </a:rPr>
              <a:t>       城市区位是指城市与外部自然的、社会的和经济的事物之间所构成的空间关系。</a:t>
            </a:r>
            <a:endParaRPr lang="zh-CN" altLang="en-US" sz="2400" dirty="0">
              <a:solidFill>
                <a:srgbClr val="0000FF"/>
              </a:solidFill>
              <a:latin typeface="隶书" pitchFamily="49" charset="-122"/>
              <a:ea typeface="隶书" pitchFamily="49" charset="-122"/>
              <a:sym typeface="隶书"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filter="plus(i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6148"/>
                                        </p:tgtEl>
                                        <p:attrNameLst>
                                          <p:attrName>style.visibility</p:attrName>
                                        </p:attrNameLst>
                                      </p:cBhvr>
                                      <p:to>
                                        <p:strVal val="visible"/>
                                      </p:to>
                                    </p:set>
                                    <p:anim calcmode="fmla" valueType="clr">
                                      <p:cBhvr override="childStyle">
                                        <p:cTn id="12" dur="80"/>
                                        <p:tgtEl>
                                          <p:spTgt spid="6148"/>
                                        </p:tgtEl>
                                        <p:attrNameLst>
                                          <p:attrName>style.color</p:attrName>
                                        </p:attrNameLst>
                                      </p:cBhvr>
                                      <p:tavLst>
                                        <p:tav tm="0">
                                          <p:val>
                                            <p:clrVal>
                                              <a:schemeClr val="accent1"/>
                                            </p:clrVal>
                                          </p:val>
                                        </p:tav>
                                        <p:tav tm="50000">
                                          <p:val>
                                            <p:clrVal>
                                              <a:schemeClr val="accent1"/>
                                            </p:clrVal>
                                          </p:val>
                                        </p:tav>
                                      </p:tavLst>
                                    </p:anim>
                                    <p:anim calcmode="fmla" valueType="clr">
                                      <p:cBhvr>
                                        <p:cTn id="13" dur="80"/>
                                        <p:tgtEl>
                                          <p:spTgt spid="6148"/>
                                        </p:tgtEl>
                                        <p:attrNameLst>
                                          <p:attrName>fillcolor</p:attrName>
                                        </p:attrNameLst>
                                      </p:cBhvr>
                                      <p:tavLst>
                                        <p:tav tm="0">
                                          <p:val>
                                            <p:clrVal>
                                              <a:schemeClr val="accent1"/>
                                            </p:clrVal>
                                          </p:val>
                                        </p:tav>
                                        <p:tav tm="50000">
                                          <p:val>
                                            <p:clrVal>
                                              <a:schemeClr val="accent1"/>
                                            </p:clrVal>
                                          </p:val>
                                        </p:tav>
                                      </p:tavLst>
                                    </p:anim>
                                    <p:set>
                                      <p:cBhvr>
                                        <p:cTn id="14" dur="80"/>
                                        <p:tgtEl>
                                          <p:spTgt spid="6148"/>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147"/>
                                        </p:tgtEl>
                                        <p:attrNameLst>
                                          <p:attrName>style.visibility</p:attrName>
                                        </p:attrNameLst>
                                      </p:cBhvr>
                                      <p:to>
                                        <p:strVal val="visible"/>
                                      </p:to>
                                    </p:set>
                                    <p:animEffect filter="barn(inVertical)">
                                      <p:cBhvr>
                                        <p:cTn id="19" dur="500"/>
                                        <p:tgtEl>
                                          <p:spTgt spid="6147"/>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6149"/>
                                        </p:tgtEl>
                                        <p:attrNameLst>
                                          <p:attrName>style.visibility</p:attrName>
                                        </p:attrNameLst>
                                      </p:cBhvr>
                                      <p:to>
                                        <p:strVal val="visible"/>
                                      </p:to>
                                    </p:set>
                                    <p:anim calcmode="fmla" valueType="clr">
                                      <p:cBhvr override="childStyle">
                                        <p:cTn id="24" dur="80"/>
                                        <p:tgtEl>
                                          <p:spTgt spid="6149"/>
                                        </p:tgtEl>
                                        <p:attrNameLst>
                                          <p:attrName>style.color</p:attrName>
                                        </p:attrNameLst>
                                      </p:cBhvr>
                                      <p:tavLst>
                                        <p:tav tm="0">
                                          <p:val>
                                            <p:clrVal>
                                              <a:schemeClr val="accent1"/>
                                            </p:clrVal>
                                          </p:val>
                                        </p:tav>
                                        <p:tav tm="50000">
                                          <p:val>
                                            <p:clrVal>
                                              <a:schemeClr val="accent1"/>
                                            </p:clrVal>
                                          </p:val>
                                        </p:tav>
                                      </p:tavLst>
                                    </p:anim>
                                    <p:anim calcmode="fmla" valueType="clr">
                                      <p:cBhvr>
                                        <p:cTn id="25" dur="80"/>
                                        <p:tgtEl>
                                          <p:spTgt spid="6149"/>
                                        </p:tgtEl>
                                        <p:attrNameLst>
                                          <p:attrName>fillcolor</p:attrName>
                                        </p:attrNameLst>
                                      </p:cBhvr>
                                      <p:tavLst>
                                        <p:tav tm="0">
                                          <p:val>
                                            <p:clrVal>
                                              <a:schemeClr val="accent1"/>
                                            </p:clrVal>
                                          </p:val>
                                        </p:tav>
                                        <p:tav tm="50000">
                                          <p:val>
                                            <p:clrVal>
                                              <a:schemeClr val="accent1"/>
                                            </p:clrVal>
                                          </p:val>
                                        </p:tav>
                                      </p:tavLst>
                                    </p:anim>
                                    <p:set>
                                      <p:cBhvr>
                                        <p:cTn id="26" dur="80"/>
                                        <p:tgtEl>
                                          <p:spTgt spid="6149"/>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150"/>
                                        </p:tgtEl>
                                        <p:attrNameLst>
                                          <p:attrName>style.visibility</p:attrName>
                                        </p:attrNameLst>
                                      </p:cBhvr>
                                      <p:to>
                                        <p:strVal val="visible"/>
                                      </p:to>
                                    </p:set>
                                    <p:animEffect filter="wipe(left)">
                                      <p:cBhvr>
                                        <p:cTn id="31" dur="500"/>
                                        <p:tgtEl>
                                          <p:spTgt spid="6150"/>
                                        </p:tgtEl>
                                      </p:cBhvr>
                                    </p:animEffect>
                                  </p:childTnLst>
                                </p:cTn>
                              </p:par>
                            </p:childTnLst>
                          </p:cTn>
                        </p:par>
                        <p:par>
                          <p:cTn id="32" fill="hold">
                            <p:stCondLst>
                              <p:cond delay="500"/>
                            </p:stCondLst>
                            <p:childTnLst>
                              <p:par>
                                <p:cTn id="33" presetID="8" presetClass="entr" presetSubtype="16" fill="hold" grpId="0" nodeType="afterEffect">
                                  <p:stCondLst>
                                    <p:cond delay="0"/>
                                  </p:stCondLst>
                                  <p:childTnLst>
                                    <p:set>
                                      <p:cBhvr>
                                        <p:cTn id="34" dur="1" fill="hold">
                                          <p:stCondLst>
                                            <p:cond delay="0"/>
                                          </p:stCondLst>
                                        </p:cTn>
                                        <p:tgtEl>
                                          <p:spTgt spid="6151"/>
                                        </p:tgtEl>
                                        <p:attrNameLst>
                                          <p:attrName>style.visibility</p:attrName>
                                        </p:attrNameLst>
                                      </p:cBhvr>
                                      <p:to>
                                        <p:strVal val="visible"/>
                                      </p:to>
                                    </p:set>
                                    <p:animEffect filter="diamond(in)">
                                      <p:cBhvr>
                                        <p:cTn id="35" dur="500"/>
                                        <p:tgtEl>
                                          <p:spTgt spid="6151"/>
                                        </p:tgtEl>
                                      </p:cBhvr>
                                    </p:animEffec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6152"/>
                                        </p:tgtEl>
                                        <p:attrNameLst>
                                          <p:attrName>style.visibility</p:attrName>
                                        </p:attrNameLst>
                                      </p:cBhvr>
                                      <p:to>
                                        <p:strVal val="visible"/>
                                      </p:to>
                                    </p:set>
                                    <p:anim calcmode="fmla" valueType="clr">
                                      <p:cBhvr override="childStyle">
                                        <p:cTn id="40" dur="80"/>
                                        <p:tgtEl>
                                          <p:spTgt spid="6152"/>
                                        </p:tgtEl>
                                        <p:attrNameLst>
                                          <p:attrName>style.color</p:attrName>
                                        </p:attrNameLst>
                                      </p:cBhvr>
                                      <p:tavLst>
                                        <p:tav tm="0">
                                          <p:val>
                                            <p:clrVal>
                                              <a:schemeClr val="accent1"/>
                                            </p:clrVal>
                                          </p:val>
                                        </p:tav>
                                        <p:tav tm="50000">
                                          <p:val>
                                            <p:clrVal>
                                              <a:schemeClr val="accent1"/>
                                            </p:clrVal>
                                          </p:val>
                                        </p:tav>
                                      </p:tavLst>
                                    </p:anim>
                                    <p:anim calcmode="fmla" valueType="clr">
                                      <p:cBhvr>
                                        <p:cTn id="41" dur="80"/>
                                        <p:tgtEl>
                                          <p:spTgt spid="6152"/>
                                        </p:tgtEl>
                                        <p:attrNameLst>
                                          <p:attrName>fillcolor</p:attrName>
                                        </p:attrNameLst>
                                      </p:cBhvr>
                                      <p:tavLst>
                                        <p:tav tm="0">
                                          <p:val>
                                            <p:clrVal>
                                              <a:schemeClr val="accent1"/>
                                            </p:clrVal>
                                          </p:val>
                                        </p:tav>
                                        <p:tav tm="50000">
                                          <p:val>
                                            <p:clrVal>
                                              <a:schemeClr val="accent1"/>
                                            </p:clrVal>
                                          </p:val>
                                        </p:tav>
                                      </p:tavLst>
                                    </p:anim>
                                    <p:set>
                                      <p:cBhvr>
                                        <p:cTn id="42" dur="80"/>
                                        <p:tgtEl>
                                          <p:spTgt spid="615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p:bldP spid="6147" grpId="0" bldLvl="0"/>
      <p:bldP spid="6148" grpId="0" bldLvl="0"/>
      <p:bldP spid="6149" grpId="0" bldLvl="0"/>
      <p:bldP spid="6150" grpId="0" bldLvl="0"/>
      <p:bldP spid="6151" grpId="0" bldLvl="0"/>
      <p:bldP spid="6152" grpId="0" bldLvl="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日期占位符 1"/>
          <p:cNvSpPr txBox="1">
            <a:spLocks noGrp="1"/>
          </p:cNvSpPr>
          <p:nvPr>
            <p:ph type="dt" sz="half" idx="2"/>
          </p:nvPr>
        </p:nvSpPr>
        <p:spPr bwMode="auto">
          <a:ln>
            <a:miter lim="800000"/>
          </a:ln>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fld id="{07EFF074-3D03-4816-B272-6F245C3F4E46}"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pic>
        <p:nvPicPr>
          <p:cNvPr id="3" name="Picture 4"/>
          <p:cNvPicPr>
            <a:picLocks noChangeAspect="1"/>
          </p:cNvPicPr>
          <p:nvPr/>
        </p:nvPicPr>
        <p:blipFill>
          <a:blip r:embed="rId1"/>
          <a:stretch>
            <a:fillRect/>
          </a:stretch>
        </p:blipFill>
        <p:spPr>
          <a:xfrm>
            <a:off x="74613" y="574675"/>
            <a:ext cx="4298950" cy="5684838"/>
          </a:xfrm>
          <a:prstGeom prst="rect">
            <a:avLst/>
          </a:prstGeom>
          <a:noFill/>
          <a:ln w="9525">
            <a:noFill/>
          </a:ln>
        </p:spPr>
      </p:pic>
      <p:pic>
        <p:nvPicPr>
          <p:cNvPr id="4" name="Picture 5"/>
          <p:cNvPicPr>
            <a:picLocks noChangeAspect="1"/>
          </p:cNvPicPr>
          <p:nvPr/>
        </p:nvPicPr>
        <p:blipFill>
          <a:blip r:embed="rId2"/>
          <a:srcRect l="8156" t="14049" r="8875" b="15709"/>
          <a:stretch>
            <a:fillRect/>
          </a:stretch>
        </p:blipFill>
        <p:spPr>
          <a:xfrm>
            <a:off x="4373563" y="1076325"/>
            <a:ext cx="4822825" cy="4824413"/>
          </a:xfrm>
          <a:prstGeom prst="rect">
            <a:avLst/>
          </a:prstGeom>
          <a:noFill/>
          <a:ln w="9525">
            <a:noFill/>
          </a:ln>
        </p:spPr>
      </p:pic>
      <p:sp>
        <p:nvSpPr>
          <p:cNvPr id="89092" name="Text Box 2"/>
          <p:cNvSpPr/>
          <p:nvPr/>
        </p:nvSpPr>
        <p:spPr>
          <a:xfrm>
            <a:off x="74613" y="55563"/>
            <a:ext cx="9290050" cy="579437"/>
          </a:xfrm>
          <a:prstGeom prst="rect">
            <a:avLst/>
          </a:prstGeom>
          <a:noFill/>
          <a:ln w="9525">
            <a:noFill/>
          </a:ln>
        </p:spPr>
        <p:txBody>
          <a:bodyPr anchor="t">
            <a:spAutoFit/>
          </a:bodyPr>
          <a:p>
            <a:r>
              <a:rPr lang="zh-CN" altLang="en-US" sz="3200" b="1" dirty="0">
                <a:solidFill>
                  <a:srgbClr val="FF0000"/>
                </a:solidFill>
                <a:latin typeface="Arial" panose="020B0604020202020204" pitchFamily="34" charset="0"/>
                <a:ea typeface="宋体" panose="02010600030101010101" pitchFamily="2" charset="-122"/>
                <a:sym typeface="Arial" panose="020B0604020202020204" pitchFamily="34" charset="0"/>
              </a:rPr>
              <a:t>城市正六边形服务范围的嵌套</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Text Box 2"/>
          <p:cNvSpPr txBox="1"/>
          <p:nvPr/>
        </p:nvSpPr>
        <p:spPr>
          <a:xfrm>
            <a:off x="395288" y="188913"/>
            <a:ext cx="7921625" cy="646112"/>
          </a:xfrm>
          <a:prstGeom prst="rect">
            <a:avLst/>
          </a:prstGeom>
          <a:noFill/>
          <a:ln w="9525">
            <a:noFill/>
          </a:ln>
        </p:spPr>
        <p:txBody>
          <a:bodyPr anchor="t">
            <a:spAutoFit/>
          </a:bodyPr>
          <a:p>
            <a:pPr eaLnBrk="0" hangingPunct="0"/>
            <a:r>
              <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rPr>
              <a:t>探究活动</a:t>
            </a:r>
            <a:r>
              <a:rPr lang="en-US" altLang="zh-CN" sz="3600" b="1" dirty="0">
                <a:solidFill>
                  <a:srgbClr val="FF0000"/>
                </a:solidFill>
                <a:latin typeface="Arial" panose="020B0604020202020204" pitchFamily="34" charset="0"/>
                <a:ea typeface="宋体" panose="02010600030101010101" pitchFamily="2" charset="-122"/>
                <a:sym typeface="Calibri" panose="020F0502020204030204" pitchFamily="34" charset="0"/>
              </a:rPr>
              <a:t>:</a:t>
            </a:r>
            <a:endPar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8" name="Text Box 2"/>
          <p:cNvSpPr txBox="1"/>
          <p:nvPr/>
        </p:nvSpPr>
        <p:spPr>
          <a:xfrm>
            <a:off x="539750" y="908050"/>
            <a:ext cx="8353425" cy="831850"/>
          </a:xfrm>
          <a:prstGeom prst="rect">
            <a:avLst/>
          </a:prstGeom>
          <a:noFill/>
          <a:ln w="9525">
            <a:noFill/>
          </a:ln>
        </p:spPr>
        <p:txBody>
          <a:bodyPr anchor="t">
            <a:spAutoFit/>
          </a:bodyPr>
          <a:p>
            <a:pPr eaLnBrk="0" hangingPunct="0"/>
            <a:r>
              <a:rPr lang="zh-CN" altLang="en-US" sz="2400" b="1" dirty="0">
                <a:latin typeface="Arial" panose="020B0604020202020204" pitchFamily="34" charset="0"/>
                <a:ea typeface="宋体" panose="02010600030101010101" pitchFamily="2" charset="-122"/>
                <a:sym typeface="Calibri" panose="020F0502020204030204" pitchFamily="34" charset="0"/>
              </a:rPr>
              <a:t>      你能分析出各级中心地服务范围的六边形面积之间的定量关系吗？</a:t>
            </a:r>
            <a:endParaRPr lang="zh-CN" altLang="en-US" sz="2400" b="1"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9" name="文本框 8"/>
          <p:cNvSpPr txBox="1"/>
          <p:nvPr/>
        </p:nvSpPr>
        <p:spPr>
          <a:xfrm>
            <a:off x="323850" y="5300663"/>
            <a:ext cx="8496300" cy="831850"/>
          </a:xfrm>
          <a:prstGeom prst="rect">
            <a:avLst/>
          </a:prstGeom>
          <a:noFill/>
          <a:ln w="9525">
            <a:noFill/>
          </a:ln>
        </p:spPr>
        <p:txBody>
          <a:bodyPr anchor="t">
            <a:spAutoFit/>
          </a:bodyPr>
          <a:p>
            <a:pPr eaLnBrk="0" hangingPunct="0"/>
            <a:r>
              <a:rPr lang="zh-CN" altLang="en-US" sz="2400" b="1" dirty="0">
                <a:solidFill>
                  <a:srgbClr val="FF0000"/>
                </a:solidFill>
                <a:latin typeface="Arial" panose="020B0604020202020204" pitchFamily="34" charset="0"/>
                <a:ea typeface="宋体" panose="02010600030101010101" pitchFamily="2" charset="-122"/>
                <a:sym typeface="Calibri" panose="020F0502020204030204" pitchFamily="34" charset="0"/>
              </a:rPr>
              <a:t>提示：</a:t>
            </a:r>
            <a:r>
              <a:rPr lang="zh-CN" altLang="en-US" sz="2400" b="1" dirty="0">
                <a:solidFill>
                  <a:srgbClr val="0000FF"/>
                </a:solidFill>
                <a:latin typeface="Arial" panose="020B0604020202020204" pitchFamily="34" charset="0"/>
                <a:ea typeface="宋体" panose="02010600030101010101" pitchFamily="2" charset="-122"/>
                <a:sym typeface="Calibri" panose="020F0502020204030204" pitchFamily="34" charset="0"/>
              </a:rPr>
              <a:t>一个中心地六边形服务范围的面积正好是下一级中心地服务范围面积的</a:t>
            </a:r>
            <a:r>
              <a:rPr lang="en-US" altLang="zh-CN" sz="2400" b="1" dirty="0">
                <a:solidFill>
                  <a:srgbClr val="0000FF"/>
                </a:solidFill>
                <a:latin typeface="Arial" panose="020B0604020202020204" pitchFamily="34" charset="0"/>
                <a:ea typeface="宋体" panose="02010600030101010101" pitchFamily="2" charset="-122"/>
                <a:sym typeface="Calibri" panose="020F0502020204030204" pitchFamily="34" charset="0"/>
              </a:rPr>
              <a:t>3</a:t>
            </a:r>
            <a:r>
              <a:rPr lang="zh-CN" altLang="en-US" sz="2400" b="1" dirty="0">
                <a:solidFill>
                  <a:srgbClr val="0000FF"/>
                </a:solidFill>
                <a:latin typeface="Arial" panose="020B0604020202020204" pitchFamily="34" charset="0"/>
                <a:ea typeface="宋体" panose="02010600030101010101" pitchFamily="2" charset="-122"/>
                <a:sym typeface="Calibri" panose="020F0502020204030204" pitchFamily="34" charset="0"/>
              </a:rPr>
              <a:t>倍。</a:t>
            </a:r>
            <a:endParaRPr lang="zh-CN" altLang="en-US" sz="2400" b="1" dirty="0">
              <a:solidFill>
                <a:srgbClr val="0000FF"/>
              </a:solidFill>
              <a:latin typeface="Arial" panose="020B0604020202020204" pitchFamily="34" charset="0"/>
              <a:ea typeface="宋体" panose="02010600030101010101" pitchFamily="2" charset="-122"/>
              <a:sym typeface="Calibri" panose="020F0502020204030204" pitchFamily="34" charset="0"/>
            </a:endParaRPr>
          </a:p>
        </p:txBody>
      </p:sp>
      <p:pic>
        <p:nvPicPr>
          <p:cNvPr id="90116" name="图片 1"/>
          <p:cNvPicPr>
            <a:picLocks noChangeAspect="1"/>
          </p:cNvPicPr>
          <p:nvPr/>
        </p:nvPicPr>
        <p:blipFill>
          <a:blip r:embed="rId1"/>
          <a:stretch>
            <a:fillRect/>
          </a:stretch>
        </p:blipFill>
        <p:spPr>
          <a:xfrm>
            <a:off x="2844800" y="1647825"/>
            <a:ext cx="3024188" cy="3094038"/>
          </a:xfrm>
          <a:prstGeom prst="rect">
            <a:avLst/>
          </a:prstGeom>
          <a:noFill/>
          <a:ln w="12700" cap="flat" cmpd="sng">
            <a:solidFill>
              <a:srgbClr val="385D8A"/>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138" name="文本框 99"/>
          <p:cNvSpPr txBox="1"/>
          <p:nvPr/>
        </p:nvSpPr>
        <p:spPr>
          <a:xfrm>
            <a:off x="254000" y="796925"/>
            <a:ext cx="7769225" cy="400050"/>
          </a:xfrm>
          <a:prstGeom prst="rect">
            <a:avLst/>
          </a:prstGeom>
          <a:noFill/>
          <a:ln w="9525">
            <a:noFill/>
          </a:ln>
        </p:spPr>
        <p:txBody>
          <a:bodyPr wrap="square" anchor="t">
            <a:spAutoFit/>
          </a:bodyPr>
          <a:p>
            <a:pPr indent="266700"/>
            <a:r>
              <a:rPr lang="en-US" altLang="zh-CN" sz="2000">
                <a:latin typeface="黑体" panose="02010609060101010101" pitchFamily="49" charset="-122"/>
                <a:ea typeface="黑体" panose="02010609060101010101" pitchFamily="49" charset="-122"/>
              </a:rPr>
              <a:t>1.</a:t>
            </a:r>
            <a:r>
              <a:rPr lang="zh-CN" altLang="zh-CN" sz="2000">
                <a:latin typeface="黑体" panose="02010609060101010101" pitchFamily="49" charset="-122"/>
                <a:ea typeface="黑体" panose="02010609060101010101" pitchFamily="49" charset="-122"/>
              </a:rPr>
              <a:t>结合北京市区图，读图探讨北京商业网点的空间分布规律。</a:t>
            </a:r>
            <a:endParaRPr lang="zh-CN" altLang="en-US" sz="2000">
              <a:latin typeface="黑体" panose="02010609060101010101" pitchFamily="49" charset="-122"/>
              <a:ea typeface="黑体" panose="02010609060101010101" pitchFamily="49" charset="-122"/>
            </a:endParaRPr>
          </a:p>
        </p:txBody>
      </p:sp>
      <p:sp>
        <p:nvSpPr>
          <p:cNvPr id="121860" name="Text Box 4"/>
          <p:cNvSpPr txBox="1">
            <a:spLocks noChangeArrowheads="1"/>
          </p:cNvSpPr>
          <p:nvPr/>
        </p:nvSpPr>
        <p:spPr bwMode="auto">
          <a:xfrm>
            <a:off x="0" y="19685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a:buClrTx/>
              <a:buSzTx/>
              <a:defRPr/>
            </a:pPr>
            <a:r>
              <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完成第</a:t>
            </a:r>
            <a:r>
              <a:rPr kumimoji="0" lang="en-US" altLang="zh-CN"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35</a:t>
            </a:r>
            <a:r>
              <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页“探究活动”：</a:t>
            </a:r>
            <a:endPar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endParaRPr>
          </a:p>
        </p:txBody>
      </p:sp>
      <p:pic>
        <p:nvPicPr>
          <p:cNvPr id="91140" name="图片 2"/>
          <p:cNvPicPr>
            <a:picLocks noChangeAspect="1"/>
          </p:cNvPicPr>
          <p:nvPr/>
        </p:nvPicPr>
        <p:blipFill>
          <a:blip r:embed="rId1"/>
          <a:stretch>
            <a:fillRect/>
          </a:stretch>
        </p:blipFill>
        <p:spPr>
          <a:xfrm>
            <a:off x="509588" y="1495425"/>
            <a:ext cx="4419600" cy="4419600"/>
          </a:xfrm>
          <a:prstGeom prst="rect">
            <a:avLst/>
          </a:prstGeom>
          <a:noFill/>
          <a:ln w="9525">
            <a:noFill/>
          </a:ln>
        </p:spPr>
      </p:pic>
      <p:sp>
        <p:nvSpPr>
          <p:cNvPr id="5" name="文本框 4"/>
          <p:cNvSpPr txBox="1"/>
          <p:nvPr/>
        </p:nvSpPr>
        <p:spPr>
          <a:xfrm>
            <a:off x="5483225" y="1924050"/>
            <a:ext cx="2643188" cy="2552700"/>
          </a:xfrm>
          <a:prstGeom prst="rect">
            <a:avLst/>
          </a:prstGeom>
          <a:noFill/>
          <a:ln w="9525">
            <a:noFill/>
          </a:ln>
        </p:spPr>
        <p:txBody>
          <a:bodyPr wrap="square" anchor="t">
            <a:spAutoFit/>
          </a:bodyPr>
          <a:p>
            <a:r>
              <a:rPr lang="en-US" altLang="zh-CN" sz="2000" b="1">
                <a:solidFill>
                  <a:srgbClr val="0000FF"/>
                </a:solidFill>
                <a:latin typeface="Arial" panose="020B0604020202020204" pitchFamily="34" charset="0"/>
                <a:ea typeface="宋体" panose="02010600030101010101" pitchFamily="2" charset="-122"/>
              </a:rPr>
              <a:t>       </a:t>
            </a:r>
            <a:r>
              <a:rPr lang="zh-CN" altLang="en-US" sz="2000" b="1">
                <a:solidFill>
                  <a:srgbClr val="0000FF"/>
                </a:solidFill>
                <a:latin typeface="Arial" panose="020B0604020202020204" pitchFamily="34" charset="0"/>
                <a:ea typeface="宋体" panose="02010600030101010101" pitchFamily="2" charset="-122"/>
              </a:rPr>
              <a:t>北京的商业网点符合中心地理论。在北京市内商业因素、行政因素和交通运输因素差别不大的情况下，中心地的服务范围表现为以中心地为核心的正六边形。</a:t>
            </a:r>
            <a:endParaRPr lang="zh-CN" altLang="en-US" sz="2000" b="1">
              <a:solidFill>
                <a:srgbClr val="0000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21860"/>
                                        </p:tgtEl>
                                        <p:attrNameLst>
                                          <p:attrName>style.visibility</p:attrName>
                                        </p:attrNameLst>
                                      </p:cBhvr>
                                      <p:to>
                                        <p:strVal val="visible"/>
                                      </p:to>
                                    </p:set>
                                    <p:anim calcmode="discrete" valueType="clr">
                                      <p:cBhvr override="childStyle">
                                        <p:cTn id="7" dur="80"/>
                                        <p:tgtEl>
                                          <p:spTgt spid="12186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1860"/>
                                        </p:tgtEl>
                                        <p:attrNameLst>
                                          <p:attrName>fillcolor</p:attrName>
                                        </p:attrNameLst>
                                      </p:cBhvr>
                                      <p:tavLst>
                                        <p:tav tm="0">
                                          <p:val>
                                            <p:clrVal>
                                              <a:schemeClr val="accent2"/>
                                            </p:clrVal>
                                          </p:val>
                                        </p:tav>
                                        <p:tav tm="50000">
                                          <p:val>
                                            <p:clrVal>
                                              <a:schemeClr val="hlink"/>
                                            </p:clrVal>
                                          </p:val>
                                        </p:tav>
                                      </p:tavLst>
                                    </p:anim>
                                    <p:set>
                                      <p:cBhvr>
                                        <p:cTn id="9" dur="80"/>
                                        <p:tgtEl>
                                          <p:spTgt spid="121860"/>
                                        </p:tgtEl>
                                        <p:attrNameLst>
                                          <p:attrName>fill.type</p:attrName>
                                        </p:attrNameLst>
                                      </p:cBhvr>
                                      <p:to>
                                        <p:strVal val="solid"/>
                                      </p:to>
                                    </p:set>
                                  </p:childTnLst>
                                </p:cTn>
                              </p:par>
                            </p:childTnLst>
                          </p:cTn>
                        </p:par>
                        <p:par>
                          <p:cTn id="10" fill="hold">
                            <p:stCondLst>
                              <p:cond delay="79"/>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21860">
                                            <p:txEl>
                                              <p:charRg st="0" end="14"/>
                                            </p:txEl>
                                          </p:spTgt>
                                        </p:tgtEl>
                                        <p:attrNameLst>
                                          <p:attrName>style.visibility</p:attrName>
                                        </p:attrNameLst>
                                      </p:cBhvr>
                                      <p:to>
                                        <p:strVal val="visible"/>
                                      </p:to>
                                    </p:set>
                                    <p:anim calcmode="discrete" valueType="clr">
                                      <p:cBhvr override="childStyle">
                                        <p:cTn id="13" dur="80"/>
                                        <p:tgtEl>
                                          <p:spTgt spid="121860">
                                            <p:txEl>
                                              <p:charRg st="0" end="1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21860">
                                            <p:txEl>
                                              <p:charRg st="0" end="14"/>
                                            </p:txEl>
                                          </p:spTgt>
                                        </p:tgtEl>
                                        <p:attrNameLst>
                                          <p:attrName>fillcolor</p:attrName>
                                        </p:attrNameLst>
                                      </p:cBhvr>
                                      <p:tavLst>
                                        <p:tav tm="0">
                                          <p:val>
                                            <p:clrVal>
                                              <a:schemeClr val="accent2"/>
                                            </p:clrVal>
                                          </p:val>
                                        </p:tav>
                                        <p:tav tm="50000">
                                          <p:val>
                                            <p:clrVal>
                                              <a:schemeClr val="hlink"/>
                                            </p:clrVal>
                                          </p:val>
                                        </p:tav>
                                      </p:tavLst>
                                    </p:anim>
                                    <p:set>
                                      <p:cBhvr>
                                        <p:cTn id="15" dur="80"/>
                                        <p:tgtEl>
                                          <p:spTgt spid="121860">
                                            <p:txEl>
                                              <p:charRg st="0" end="14"/>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61" name="Text Box 5"/>
          <p:cNvSpPr txBox="1"/>
          <p:nvPr/>
        </p:nvSpPr>
        <p:spPr>
          <a:xfrm>
            <a:off x="4954588" y="2454275"/>
            <a:ext cx="3883025" cy="2584450"/>
          </a:xfrm>
          <a:prstGeom prst="rect">
            <a:avLst/>
          </a:prstGeom>
          <a:noFill/>
          <a:ln w="9525">
            <a:noFill/>
          </a:ln>
        </p:spPr>
        <p:txBody>
          <a:bodyPr wrap="square" anchor="t">
            <a:spAutoFit/>
          </a:bodyPr>
          <a:p>
            <a:r>
              <a:rPr lang="en-US" altLang="zh-CN"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       </a:t>
            </a:r>
            <a:r>
              <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东单、东四、地安门、西四、西单、前门</a:t>
            </a:r>
            <a:r>
              <a:rPr lang="en-US" altLang="zh-CN"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6</a:t>
            </a:r>
            <a:r>
              <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个商业中心依序相连，所构成六边形的中心地是</a:t>
            </a:r>
            <a:r>
              <a:rPr lang="zh-CN" altLang="en-US" b="1" dirty="0">
                <a:solidFill>
                  <a:srgbClr val="FF0000"/>
                </a:solidFill>
                <a:latin typeface="Times New Roman" panose="02020603050405020304" pitchFamily="18" charset="0"/>
                <a:ea typeface="宋体" panose="02010600030101010101" pitchFamily="2" charset="-122"/>
                <a:sym typeface="Calibri" panose="020F0502020204030204" pitchFamily="34" charset="0"/>
              </a:rPr>
              <a:t>天安门。</a:t>
            </a:r>
            <a:endPar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endParaRPr>
          </a:p>
          <a:p>
            <a:r>
              <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        中心地级别越高服务范围越大。如天安门这个高级中心地服务范围大，它包含东单等</a:t>
            </a:r>
            <a:r>
              <a:rPr lang="en-US" altLang="zh-CN"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6</a:t>
            </a:r>
            <a:r>
              <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个低级中心地，天安门的服务服务就覆盖了东单等</a:t>
            </a:r>
            <a:r>
              <a:rPr lang="en-US" altLang="zh-CN"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6</a:t>
            </a:r>
            <a:r>
              <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rPr>
              <a:t>个低级服务范围，从而构成层次分明的空间网络系统。</a:t>
            </a:r>
            <a:endParaRPr lang="zh-CN" altLang="en-US" b="1" dirty="0">
              <a:solidFill>
                <a:srgbClr val="0000FF"/>
              </a:solidFill>
              <a:latin typeface="Times New Roman" panose="02020603050405020304" pitchFamily="18" charset="0"/>
              <a:ea typeface="宋体" panose="02010600030101010101" pitchFamily="2" charset="-122"/>
              <a:sym typeface="Calibri" panose="020F0502020204030204" pitchFamily="34" charset="0"/>
            </a:endParaRPr>
          </a:p>
        </p:txBody>
      </p:sp>
      <p:pic>
        <p:nvPicPr>
          <p:cNvPr id="92162" name="图片 2"/>
          <p:cNvPicPr>
            <a:picLocks noChangeAspect="1"/>
          </p:cNvPicPr>
          <p:nvPr/>
        </p:nvPicPr>
        <p:blipFill>
          <a:blip r:embed="rId1"/>
          <a:stretch>
            <a:fillRect/>
          </a:stretch>
        </p:blipFill>
        <p:spPr>
          <a:xfrm>
            <a:off x="423863" y="1778000"/>
            <a:ext cx="4419600" cy="4419600"/>
          </a:xfrm>
          <a:prstGeom prst="rect">
            <a:avLst/>
          </a:prstGeom>
          <a:noFill/>
          <a:ln w="9525">
            <a:noFill/>
          </a:ln>
        </p:spPr>
      </p:pic>
      <p:sp>
        <p:nvSpPr>
          <p:cNvPr id="92163" name="文本框 1"/>
          <p:cNvSpPr txBox="1"/>
          <p:nvPr/>
        </p:nvSpPr>
        <p:spPr>
          <a:xfrm>
            <a:off x="579438" y="763588"/>
            <a:ext cx="7761287" cy="1014412"/>
          </a:xfrm>
          <a:prstGeom prst="rect">
            <a:avLst/>
          </a:prstGeom>
          <a:noFill/>
          <a:ln w="9525">
            <a:noFill/>
          </a:ln>
        </p:spPr>
        <p:txBody>
          <a:bodyPr wrap="square" anchor="t">
            <a:spAutoFit/>
          </a:bodyPr>
          <a:p>
            <a:r>
              <a:rPr lang="zh-CN" altLang="en-US" sz="2000">
                <a:latin typeface="黑体" panose="02010609060101010101" pitchFamily="49" charset="-122"/>
                <a:ea typeface="黑体" panose="02010609060101010101" pitchFamily="49" charset="-122"/>
              </a:rPr>
              <a:t>2.把</a:t>
            </a:r>
            <a:r>
              <a:rPr lang="en-US" altLang="zh-CN" sz="2000">
                <a:latin typeface="黑体" panose="02010609060101010101" pitchFamily="49" charset="-122"/>
                <a:ea typeface="黑体" panose="02010609060101010101" pitchFamily="49" charset="-122"/>
              </a:rPr>
              <a:t>2-11</a:t>
            </a:r>
            <a:r>
              <a:rPr lang="zh-CN" altLang="en-US" sz="2000">
                <a:latin typeface="黑体" panose="02010609060101010101" pitchFamily="49" charset="-122"/>
                <a:ea typeface="黑体" panose="02010609060101010101" pitchFamily="49" charset="-122"/>
              </a:rPr>
              <a:t>图中的东单、东四、地安门、西四、西单、前门6个商业中心依序相连，看看所构成六边形的中心地是哪里？并就此对中心地级别与服务范围的关系展示分析。</a:t>
            </a:r>
            <a:endParaRPr lang="zh-CN" altLang="en-US" sz="2000">
              <a:latin typeface="黑体" panose="02010609060101010101" pitchFamily="49" charset="-122"/>
              <a:ea typeface="黑体" panose="02010609060101010101" pitchFamily="49" charset="-122"/>
            </a:endParaRPr>
          </a:p>
        </p:txBody>
      </p:sp>
      <p:sp>
        <p:nvSpPr>
          <p:cNvPr id="4" name="Text Box 4"/>
          <p:cNvSpPr txBox="1">
            <a:spLocks noChangeArrowheads="1"/>
          </p:cNvSpPr>
          <p:nvPr/>
        </p:nvSpPr>
        <p:spPr bwMode="auto">
          <a:xfrm>
            <a:off x="423863" y="161925"/>
            <a:ext cx="68373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R="0" defTabSz="914400">
              <a:buClrTx/>
              <a:buSzTx/>
              <a:defRPr/>
            </a:pPr>
            <a:r>
              <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完成第</a:t>
            </a:r>
            <a:r>
              <a:rPr kumimoji="0" lang="en-US" altLang="zh-CN"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35</a:t>
            </a:r>
            <a:r>
              <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rPr>
              <a:t>页“探究活动”：</a:t>
            </a:r>
            <a:endParaRPr kumimoji="0" lang="zh-CN" altLang="en-US" sz="2800" b="1" kern="1200" cap="none" spc="0" normalizeH="0" baseline="0" noProof="0" dirty="0">
              <a:solidFill>
                <a:srgbClr val="FF33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61">
                                            <p:txEl>
                                              <p:charRg st="144" end="191"/>
                                            </p:txEl>
                                          </p:spTgt>
                                        </p:tgtEl>
                                        <p:attrNameLst>
                                          <p:attrName>style.visibility</p:attrName>
                                        </p:attrNameLst>
                                      </p:cBhvr>
                                      <p:to>
                                        <p:strVal val="visible"/>
                                      </p:to>
                                    </p:set>
                                    <p:animEffect transition="in" filter="fade">
                                      <p:cBhvr>
                                        <p:cTn id="7" dur="500"/>
                                        <p:tgtEl>
                                          <p:spTgt spid="121861">
                                            <p:txEl>
                                              <p:charRg st="144" end="19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1861">
                                            <p:txEl>
                                              <p:charRg st="191" end="349"/>
                                            </p:txEl>
                                          </p:spTgt>
                                        </p:tgtEl>
                                        <p:attrNameLst>
                                          <p:attrName>style.visibility</p:attrName>
                                        </p:attrNameLst>
                                      </p:cBhvr>
                                      <p:to>
                                        <p:strVal val="visible"/>
                                      </p:to>
                                    </p:set>
                                    <p:animEffect transition="in" filter="fade">
                                      <p:cBhvr>
                                        <p:cTn id="11" dur="500"/>
                                        <p:tgtEl>
                                          <p:spTgt spid="121861">
                                            <p:txEl>
                                              <p:charRg st="191" end="3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186" name="文本框 2"/>
          <p:cNvSpPr txBox="1"/>
          <p:nvPr/>
        </p:nvSpPr>
        <p:spPr>
          <a:xfrm>
            <a:off x="738188" y="4113213"/>
            <a:ext cx="7831137" cy="1754187"/>
          </a:xfrm>
          <a:prstGeom prst="rect">
            <a:avLst/>
          </a:prstGeom>
          <a:noFill/>
          <a:ln w="9525">
            <a:noFill/>
          </a:ln>
        </p:spPr>
        <p:txBody>
          <a:bodyPr wrap="square" anchor="t">
            <a:spAutoFit/>
          </a:bodyPr>
          <a:p>
            <a:r>
              <a:rPr lang="en-US" altLang="zh-CN">
                <a:latin typeface="楷体" panose="02010609060101010101" charset="-122"/>
                <a:ea typeface="楷体" panose="02010609060101010101" charset="-122"/>
              </a:rPr>
              <a:t>1</a:t>
            </a:r>
            <a:r>
              <a:rPr lang="zh-CN" altLang="en-US">
                <a:latin typeface="楷体" panose="02010609060101010101" charset="-122"/>
                <a:ea typeface="楷体" panose="02010609060101010101" charset="-122"/>
              </a:rPr>
              <a:t>. 图中南京都市圈中的城市按等级可分为</a:t>
            </a:r>
            <a:endParaRPr lang="zh-CN" altLang="en-US">
              <a:latin typeface="楷体" panose="02010609060101010101" charset="-122"/>
              <a:ea typeface="楷体" panose="02010609060101010101" charset="-122"/>
            </a:endParaRPr>
          </a:p>
          <a:p>
            <a:r>
              <a:rPr lang="zh-CN" altLang="en-US">
                <a:latin typeface="楷体" panose="02010609060101010101" charset="-122"/>
                <a:ea typeface="楷体" panose="02010609060101010101" charset="-122"/>
              </a:rPr>
              <a:t>   A.2级           B.3级            C.4级           D.5级</a:t>
            </a:r>
            <a:endParaRPr lang="zh-CN" altLang="en-US">
              <a:latin typeface="楷体" panose="02010609060101010101" charset="-122"/>
              <a:ea typeface="楷体" panose="02010609060101010101" charset="-122"/>
            </a:endParaRPr>
          </a:p>
          <a:p>
            <a:endParaRPr lang="en-US" altLang="zh-CN">
              <a:latin typeface="楷体" panose="02010609060101010101" charset="-122"/>
              <a:ea typeface="楷体" panose="02010609060101010101" charset="-122"/>
            </a:endParaRPr>
          </a:p>
          <a:p>
            <a:r>
              <a:rPr lang="en-US" altLang="zh-CN">
                <a:latin typeface="楷体" panose="02010609060101010101" charset="-122"/>
                <a:ea typeface="楷体" panose="02010609060101010101" charset="-122"/>
              </a:rPr>
              <a:t>2.</a:t>
            </a:r>
            <a:r>
              <a:rPr lang="zh-CN" altLang="en-US">
                <a:latin typeface="楷体" panose="02010609060101010101" charset="-122"/>
                <a:ea typeface="楷体" panose="02010609060101010101" charset="-122"/>
              </a:rPr>
              <a:t>该区域城镇体系构成的主要条件是</a:t>
            </a:r>
            <a:endParaRPr lang="zh-CN" altLang="en-US">
              <a:latin typeface="楷体" panose="02010609060101010101" charset="-122"/>
              <a:ea typeface="楷体" panose="02010609060101010101" charset="-122"/>
            </a:endParaRPr>
          </a:p>
          <a:p>
            <a:r>
              <a:rPr lang="zh-CN" altLang="en-US">
                <a:latin typeface="楷体" panose="02010609060101010101" charset="-122"/>
                <a:ea typeface="楷体" panose="02010609060101010101" charset="-122"/>
              </a:rPr>
              <a:t>A．城镇之间形成了交通网络            B．各城镇功能基本相同 </a:t>
            </a:r>
            <a:endParaRPr lang="zh-CN" altLang="en-US">
              <a:latin typeface="楷体" panose="02010609060101010101" charset="-122"/>
              <a:ea typeface="楷体" panose="02010609060101010101" charset="-122"/>
            </a:endParaRPr>
          </a:p>
          <a:p>
            <a:r>
              <a:rPr lang="zh-CN" altLang="en-US">
                <a:latin typeface="楷体" panose="02010609060101010101" charset="-122"/>
                <a:ea typeface="楷体" panose="02010609060101010101" charset="-122"/>
              </a:rPr>
              <a:t>C．该地区经济发达                    D．该地区城市化水平高 </a:t>
            </a:r>
            <a:endParaRPr lang="zh-CN" altLang="en-US">
              <a:latin typeface="楷体" panose="02010609060101010101" charset="-122"/>
              <a:ea typeface="楷体" panose="02010609060101010101" charset="-122"/>
            </a:endParaRPr>
          </a:p>
        </p:txBody>
      </p:sp>
      <p:sp>
        <p:nvSpPr>
          <p:cNvPr id="10" name="文本框 9"/>
          <p:cNvSpPr txBox="1"/>
          <p:nvPr/>
        </p:nvSpPr>
        <p:spPr>
          <a:xfrm>
            <a:off x="368935" y="114935"/>
            <a:ext cx="4156075" cy="521970"/>
          </a:xfrm>
          <a:prstGeom prst="rect">
            <a:avLst/>
          </a:prstGeom>
          <a:noFill/>
        </p:spPr>
        <p:txBody>
          <a:bodyPr wrap="square" rtlCol="0" anchor="t">
            <a:spAutoFit/>
          </a:bodyPr>
          <a:p>
            <a:r>
              <a:rPr lang="zh-CN" altLang="en-US"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rPr>
              <a:t>【课堂检测】</a:t>
            </a:r>
            <a:r>
              <a:rPr lang="en-US" altLang="zh-CN"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rPr>
              <a:t>P43</a:t>
            </a:r>
            <a:endParaRPr lang="en-US" altLang="zh-CN" sz="2800" b="1" noProof="1">
              <a:gradFill>
                <a:gsLst>
                  <a:gs pos="0">
                    <a:srgbClr val="E30000"/>
                  </a:gs>
                  <a:gs pos="100000">
                    <a:srgbClr val="760303"/>
                  </a:gs>
                </a:gsLst>
                <a:lin scaled="0"/>
              </a:gradFill>
              <a:latin typeface="Arial" panose="020B0604020202020204" pitchFamily="34" charset="0"/>
              <a:ea typeface="宋体" panose="02010600030101010101" pitchFamily="2" charset="-122"/>
              <a:cs typeface="+mn-cs"/>
            </a:endParaRPr>
          </a:p>
        </p:txBody>
      </p:sp>
      <p:sp>
        <p:nvSpPr>
          <p:cNvPr id="93188" name="文本框 4"/>
          <p:cNvSpPr txBox="1"/>
          <p:nvPr/>
        </p:nvSpPr>
        <p:spPr>
          <a:xfrm>
            <a:off x="738188" y="714375"/>
            <a:ext cx="5326062" cy="368300"/>
          </a:xfrm>
          <a:prstGeom prst="rect">
            <a:avLst/>
          </a:prstGeom>
          <a:noFill/>
          <a:ln w="9525">
            <a:noFill/>
          </a:ln>
        </p:spPr>
        <p:txBody>
          <a:bodyPr wrap="none" anchor="t">
            <a:spAutoFit/>
          </a:bodyPr>
          <a:p>
            <a:r>
              <a:rPr lang="zh-CN" altLang="en-US">
                <a:latin typeface="楷体" panose="02010609060101010101" charset="-122"/>
                <a:ea typeface="楷体" panose="02010609060101010101" charset="-122"/>
              </a:rPr>
              <a:t>下图为长三角大都市圈城市体系。读图回答</a:t>
            </a:r>
            <a:r>
              <a:rPr lang="en-US" altLang="zh-CN">
                <a:latin typeface="楷体" panose="02010609060101010101" charset="-122"/>
                <a:ea typeface="楷体" panose="02010609060101010101" charset="-122"/>
              </a:rPr>
              <a:t>1</a:t>
            </a:r>
            <a:r>
              <a:rPr lang="zh-CN" altLang="en-US">
                <a:latin typeface="楷体" panose="02010609060101010101" charset="-122"/>
                <a:ea typeface="楷体" panose="02010609060101010101" charset="-122"/>
              </a:rPr>
              <a:t>-2题。</a:t>
            </a:r>
            <a:endParaRPr lang="zh-CN" altLang="en-US">
              <a:latin typeface="楷体" panose="02010609060101010101" charset="-122"/>
              <a:ea typeface="楷体" panose="02010609060101010101" charset="-122"/>
            </a:endParaRPr>
          </a:p>
        </p:txBody>
      </p:sp>
      <p:pic>
        <p:nvPicPr>
          <p:cNvPr id="93189" name="图片 6"/>
          <p:cNvPicPr>
            <a:picLocks noChangeAspect="1"/>
          </p:cNvPicPr>
          <p:nvPr/>
        </p:nvPicPr>
        <p:blipFill>
          <a:blip r:embed="rId1">
            <a:lum contrast="-6001"/>
          </a:blip>
          <a:stretch>
            <a:fillRect/>
          </a:stretch>
        </p:blipFill>
        <p:spPr>
          <a:xfrm>
            <a:off x="2165350" y="1204913"/>
            <a:ext cx="3324225" cy="2609850"/>
          </a:xfrm>
          <a:prstGeom prst="rect">
            <a:avLst/>
          </a:prstGeom>
          <a:noFill/>
          <a:ln w="9525">
            <a:noFill/>
          </a:ln>
        </p:spPr>
      </p:pic>
      <p:sp>
        <p:nvSpPr>
          <p:cNvPr id="9" name="文本框 8"/>
          <p:cNvSpPr txBox="1"/>
          <p:nvPr/>
        </p:nvSpPr>
        <p:spPr>
          <a:xfrm>
            <a:off x="6759575" y="2488563"/>
            <a:ext cx="1929119" cy="398782"/>
          </a:xfrm>
          <a:prstGeom prst="rect">
            <a:avLst/>
          </a:prstGeom>
          <a:noFill/>
        </p:spPr>
        <p:txBody>
          <a:bodyPr wrap="square" rtlCol="0" anchor="t">
            <a:spAutoFit/>
          </a:bodyPr>
          <a:p>
            <a:r>
              <a:rPr lang="zh-CN" altLang="en-US"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答案1</a:t>
            </a:r>
            <a:r>
              <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cs typeface="+mn-cs"/>
              </a:rPr>
              <a:t>B   2A</a:t>
            </a:r>
            <a:endParaRPr lang="en-US" altLang="zh-CN" sz="2000" noProof="1">
              <a:gradFill>
                <a:gsLst>
                  <a:gs pos="0">
                    <a:srgbClr val="FE4444"/>
                  </a:gs>
                  <a:gs pos="100000">
                    <a:srgbClr val="832B2B"/>
                  </a:gs>
                </a:gsLst>
                <a:lin scaled="0"/>
              </a:gra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3" name="Group 3"/>
          <p:cNvGrpSpPr/>
          <p:nvPr/>
        </p:nvGrpSpPr>
        <p:grpSpPr>
          <a:xfrm>
            <a:off x="187325" y="415925"/>
            <a:ext cx="2305050" cy="527050"/>
            <a:chOff x="203" y="830"/>
            <a:chExt cx="1452" cy="332"/>
          </a:xfrm>
        </p:grpSpPr>
        <p:pic>
          <p:nvPicPr>
            <p:cNvPr id="95235" name="Picture 4"/>
            <p:cNvPicPr>
              <a:picLocks noChangeAspect="1"/>
            </p:cNvPicPr>
            <p:nvPr/>
          </p:nvPicPr>
          <p:blipFill>
            <a:blip r:embed="rId1"/>
            <a:stretch>
              <a:fillRect/>
            </a:stretch>
          </p:blipFill>
          <p:spPr>
            <a:xfrm>
              <a:off x="203" y="839"/>
              <a:ext cx="1452" cy="323"/>
            </a:xfrm>
            <a:prstGeom prst="rect">
              <a:avLst/>
            </a:prstGeom>
            <a:noFill/>
            <a:ln w="9525">
              <a:noFill/>
            </a:ln>
          </p:spPr>
        </p:pic>
        <p:sp>
          <p:nvSpPr>
            <p:cNvPr id="95236" name="Text Box 5"/>
            <p:cNvSpPr txBox="1"/>
            <p:nvPr/>
          </p:nvSpPr>
          <p:spPr>
            <a:xfrm>
              <a:off x="564" y="830"/>
              <a:ext cx="1091" cy="308"/>
            </a:xfrm>
            <a:prstGeom prst="rect">
              <a:avLst/>
            </a:prstGeom>
            <a:noFill/>
            <a:ln w="9525">
              <a:noFill/>
            </a:ln>
          </p:spPr>
          <p:txBody>
            <a:bodyPr anchor="t">
              <a:spAutoFit/>
            </a:bodyPr>
            <a:p>
              <a:pPr eaLnBrk="0" hangingPunct="0"/>
              <a:r>
                <a:rPr lang="zh-CN" altLang="en-US" sz="2600" b="1">
                  <a:solidFill>
                    <a:srgbClr val="4D4D4D"/>
                  </a:solidFill>
                  <a:latin typeface="Arial" panose="020B0604020202020204" pitchFamily="34" charset="0"/>
                  <a:ea typeface="黑体" panose="02010609060101010101" pitchFamily="49" charset="-122"/>
                </a:rPr>
                <a:t>总结归纳</a:t>
              </a:r>
              <a:endParaRPr lang="zh-CN" altLang="en-US" sz="2600" b="1">
                <a:solidFill>
                  <a:srgbClr val="4D4D4D"/>
                </a:solidFill>
                <a:latin typeface="Arial" panose="020B0604020202020204" pitchFamily="34" charset="0"/>
                <a:ea typeface="黑体" panose="02010609060101010101" pitchFamily="49" charset="-122"/>
              </a:endParaRPr>
            </a:p>
          </p:txBody>
        </p:sp>
      </p:grpSp>
      <p:pic>
        <p:nvPicPr>
          <p:cNvPr id="95237" name="图片 1346565"/>
          <p:cNvPicPr>
            <a:picLocks noChangeAspect="1"/>
          </p:cNvPicPr>
          <p:nvPr/>
        </p:nvPicPr>
        <p:blipFill>
          <a:blip r:embed="rId2">
            <a:lum bright="-23996" contrast="41999"/>
          </a:blip>
          <a:stretch>
            <a:fillRect/>
          </a:stretch>
        </p:blipFill>
        <p:spPr>
          <a:xfrm>
            <a:off x="1535113" y="1962150"/>
            <a:ext cx="6153150" cy="3736975"/>
          </a:xfrm>
          <a:prstGeom prst="rect">
            <a:avLst/>
          </a:prstGeom>
          <a:noFill/>
          <a:ln w="9525">
            <a:noFill/>
          </a:ln>
        </p:spPr>
      </p:pic>
      <p:sp>
        <p:nvSpPr>
          <p:cNvPr id="95238" name="文本框 4"/>
          <p:cNvSpPr txBox="1"/>
          <p:nvPr/>
        </p:nvSpPr>
        <p:spPr>
          <a:xfrm>
            <a:off x="1000125" y="1238250"/>
            <a:ext cx="8061325" cy="522288"/>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城市土地利用、功能分区、空间结构的关系</a:t>
            </a:r>
            <a:endParaRPr lang="zh-CN" altLang="en-US" sz="2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1778BB11-6433-4506-8AE0-A1691666FDC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96258" name="图片 2711556"/>
          <p:cNvPicPr>
            <a:picLocks noChangeAspect="1"/>
          </p:cNvPicPr>
          <p:nvPr/>
        </p:nvPicPr>
        <p:blipFill>
          <a:blip r:embed="rId1"/>
          <a:stretch>
            <a:fillRect/>
          </a:stretch>
        </p:blipFill>
        <p:spPr>
          <a:xfrm>
            <a:off x="877888" y="1724025"/>
            <a:ext cx="7035800" cy="2667000"/>
          </a:xfrm>
          <a:prstGeom prst="rect">
            <a:avLst/>
          </a:prstGeom>
          <a:noFill/>
          <a:ln w="9525">
            <a:noFill/>
          </a:ln>
        </p:spPr>
      </p:pic>
      <p:grpSp>
        <p:nvGrpSpPr>
          <p:cNvPr id="3" name="Group 3"/>
          <p:cNvGrpSpPr/>
          <p:nvPr/>
        </p:nvGrpSpPr>
        <p:grpSpPr>
          <a:xfrm>
            <a:off x="187325" y="415925"/>
            <a:ext cx="2305050" cy="527050"/>
            <a:chOff x="203" y="830"/>
            <a:chExt cx="1452" cy="332"/>
          </a:xfrm>
        </p:grpSpPr>
        <p:pic>
          <p:nvPicPr>
            <p:cNvPr id="96260" name="Picture 4"/>
            <p:cNvPicPr>
              <a:picLocks noChangeAspect="1"/>
            </p:cNvPicPr>
            <p:nvPr/>
          </p:nvPicPr>
          <p:blipFill>
            <a:blip r:embed="rId2"/>
            <a:stretch>
              <a:fillRect/>
            </a:stretch>
          </p:blipFill>
          <p:spPr>
            <a:xfrm>
              <a:off x="203" y="839"/>
              <a:ext cx="1452" cy="323"/>
            </a:xfrm>
            <a:prstGeom prst="rect">
              <a:avLst/>
            </a:prstGeom>
            <a:noFill/>
            <a:ln w="9525">
              <a:noFill/>
            </a:ln>
          </p:spPr>
        </p:pic>
        <p:sp>
          <p:nvSpPr>
            <p:cNvPr id="96261" name="Text Box 5"/>
            <p:cNvSpPr txBox="1"/>
            <p:nvPr/>
          </p:nvSpPr>
          <p:spPr>
            <a:xfrm>
              <a:off x="564" y="830"/>
              <a:ext cx="1091" cy="308"/>
            </a:xfrm>
            <a:prstGeom prst="rect">
              <a:avLst/>
            </a:prstGeom>
            <a:noFill/>
            <a:ln w="9525">
              <a:noFill/>
            </a:ln>
          </p:spPr>
          <p:txBody>
            <a:bodyPr anchor="t">
              <a:spAutoFit/>
            </a:bodyPr>
            <a:p>
              <a:pPr eaLnBrk="0" hangingPunct="0"/>
              <a:r>
                <a:rPr lang="zh-CN" altLang="en-US" sz="2600" b="1">
                  <a:solidFill>
                    <a:srgbClr val="4D4D4D"/>
                  </a:solidFill>
                  <a:latin typeface="Arial" panose="020B0604020202020204" pitchFamily="34" charset="0"/>
                  <a:ea typeface="黑体" panose="02010609060101010101" pitchFamily="49" charset="-122"/>
                </a:rPr>
                <a:t>总结归纳</a:t>
              </a:r>
              <a:endParaRPr lang="zh-CN" altLang="en-US" sz="2600" b="1">
                <a:solidFill>
                  <a:srgbClr val="4D4D4D"/>
                </a:solidFill>
                <a:latin typeface="Arial" panose="020B0604020202020204" pitchFamily="34"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2"/>
          </p:nvPr>
        </p:nvSpPr>
        <p:spPr bwMode="auto">
          <a:ln/>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fld id="{C5757580-A957-47AE-AB13-71AD0E2F90C8}"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97282" name="图片 2"/>
          <p:cNvPicPr>
            <a:picLocks noChangeAspect="1"/>
          </p:cNvPicPr>
          <p:nvPr/>
        </p:nvPicPr>
        <p:blipFill>
          <a:blip r:embed="rId1"/>
          <a:srcRect l="9813" t="5209" r="7718" b="5020"/>
          <a:stretch>
            <a:fillRect/>
          </a:stretch>
        </p:blipFill>
        <p:spPr>
          <a:xfrm>
            <a:off x="250825" y="1588"/>
            <a:ext cx="8569325" cy="6994525"/>
          </a:xfrm>
          <a:prstGeom prst="rect">
            <a:avLst/>
          </a:prstGeom>
          <a:noFill/>
          <a:ln w="9525">
            <a:noFill/>
          </a:ln>
        </p:spPr>
      </p:pic>
      <p:sp>
        <p:nvSpPr>
          <p:cNvPr id="97283" name="WordArt 14"/>
          <p:cNvSpPr>
            <a:spLocks noTextEdit="1"/>
          </p:cNvSpPr>
          <p:nvPr/>
        </p:nvSpPr>
        <p:spPr>
          <a:xfrm>
            <a:off x="1258888" y="3429000"/>
            <a:ext cx="6858000" cy="1789113"/>
          </a:xfrm>
          <a:prstGeom prst="rect">
            <a:avLst/>
          </a:prstGeom>
        </p:spPr>
        <p:txBody>
          <a:bodyPr wrap="none" fromWordArt="1">
            <a:prstTxWarp prst="textWave1">
              <a:avLst>
                <a:gd name="adj1" fmla="val 13005"/>
                <a:gd name="adj2" fmla="val 0"/>
              </a:avLst>
            </a:prstTxWarp>
            <a:normAutofit/>
          </a:bodyPr>
          <a:p>
            <a:pPr algn="ctr"/>
            <a:r>
              <a:rPr lang="zh-CN" altLang="en-US" sz="3600" b="1">
                <a:ln w="9525" cap="flat" cmpd="sng">
                  <a:solidFill>
                    <a:srgbClr val="FFFFFF"/>
                  </a:solidFill>
                  <a:prstDash val="solid"/>
                  <a:round/>
                  <a:headEnd type="none" w="med" len="med"/>
                  <a:tailEnd type="none" w="med" len="med"/>
                </a:ln>
                <a:solidFill>
                  <a:srgbClr val="CC66FF"/>
                </a:solidFill>
                <a:effectLst>
                  <a:outerShdw dist="35921" dir="2699999" algn="ctr" rotWithShape="0">
                    <a:srgbClr val="868686"/>
                  </a:outerShdw>
                </a:effectLst>
                <a:latin typeface="黑体" panose="02010609060101010101" pitchFamily="49" charset="-122"/>
                <a:ea typeface="黑体" panose="02010609060101010101" pitchFamily="49" charset="-122"/>
              </a:rPr>
              <a:t>Thank you!</a:t>
            </a:r>
            <a:endParaRPr lang="zh-CN" altLang="en-US" sz="3600" b="1">
              <a:ln w="9525" cap="flat" cmpd="sng">
                <a:solidFill>
                  <a:srgbClr val="FFFFFF"/>
                </a:solidFill>
                <a:prstDash val="solid"/>
                <a:round/>
                <a:headEnd type="none" w="med" len="med"/>
                <a:tailEnd type="none" w="med" len="med"/>
              </a:ln>
              <a:solidFill>
                <a:srgbClr val="CC66FF"/>
              </a:solidFill>
              <a:effectLst>
                <a:outerShdw dist="35921" dir="2699999" algn="ctr" rotWithShape="0">
                  <a:srgbClr val="868686"/>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5" name="文本框 4"/>
          <p:cNvSpPr/>
          <p:nvPr/>
        </p:nvSpPr>
        <p:spPr>
          <a:xfrm>
            <a:off x="0" y="44450"/>
            <a:ext cx="9144000" cy="522288"/>
          </a:xfrm>
          <a:prstGeom prst="rect">
            <a:avLst/>
          </a:prstGeom>
          <a:noFill/>
          <a:ln w="9525">
            <a:noFill/>
          </a:ln>
        </p:spPr>
        <p:txBody>
          <a:bodyPr anchor="t">
            <a:spAutoFit/>
          </a:bodyPr>
          <a:p>
            <a:r>
              <a:rPr lang="en-US" altLang="zh-CN" sz="2800" b="1" dirty="0">
                <a:solidFill>
                  <a:srgbClr val="000000"/>
                </a:solidFill>
                <a:latin typeface="微软雅黑" panose="020B0503020204020204" charset="-122"/>
                <a:ea typeface="微软雅黑" panose="020B0503020204020204" charset="-122"/>
                <a:sym typeface="黑体" panose="02010609060101010101" pitchFamily="49" charset="-122"/>
              </a:rPr>
              <a:t>1.</a:t>
            </a:r>
            <a:r>
              <a:rPr lang="zh-CN" altLang="en-US" sz="2800" b="1" dirty="0">
                <a:solidFill>
                  <a:srgbClr val="000000"/>
                </a:solidFill>
                <a:latin typeface="微软雅黑" panose="020B0503020204020204" charset="-122"/>
                <a:ea typeface="微软雅黑" panose="020B0503020204020204" charset="-122"/>
                <a:sym typeface="黑体" panose="02010609060101010101" pitchFamily="49" charset="-122"/>
              </a:rPr>
              <a:t>城市的自然地理区位</a:t>
            </a:r>
            <a:endParaRPr lang="zh-CN" altLang="en-US" dirty="0">
              <a:solidFill>
                <a:srgbClr val="000000"/>
              </a:solidFill>
              <a:latin typeface="微软雅黑" panose="020B0503020204020204" charset="-122"/>
              <a:ea typeface="微软雅黑" panose="020B0503020204020204" charset="-122"/>
              <a:sym typeface="Calibri" panose="020F0502020204030204" pitchFamily="34" charset="0"/>
            </a:endParaRPr>
          </a:p>
        </p:txBody>
      </p:sp>
      <p:sp>
        <p:nvSpPr>
          <p:cNvPr id="7176" name="文本框 5"/>
          <p:cNvSpPr/>
          <p:nvPr/>
        </p:nvSpPr>
        <p:spPr>
          <a:xfrm>
            <a:off x="0" y="1412875"/>
            <a:ext cx="9144000" cy="519113"/>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1</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）地形与城市区位：</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185" name="文本框 14"/>
          <p:cNvSpPr/>
          <p:nvPr/>
        </p:nvSpPr>
        <p:spPr>
          <a:xfrm>
            <a:off x="34925" y="549275"/>
            <a:ext cx="9109075" cy="830263"/>
          </a:xfrm>
          <a:prstGeom prst="rect">
            <a:avLst/>
          </a:prstGeom>
          <a:noFill/>
          <a:ln w="9525">
            <a:noFill/>
          </a:ln>
        </p:spPr>
        <p:txBody>
          <a:bodyPr anchor="t">
            <a:spAutoFit/>
          </a:bodyPr>
          <a:p>
            <a:r>
              <a:rPr lang="en-US" altLang="zh-CN" sz="2400" b="1" dirty="0">
                <a:solidFill>
                  <a:srgbClr val="3333CC"/>
                </a:solidFill>
                <a:latin typeface="Calibri" panose="020F0502020204030204" pitchFamily="34" charset="0"/>
                <a:ea typeface="宋体" panose="02010600030101010101" pitchFamily="2" charset="-122"/>
                <a:sym typeface="Calibri" panose="020F0502020204030204" pitchFamily="34" charset="0"/>
              </a:rPr>
              <a:t>          ——</a:t>
            </a:r>
            <a:r>
              <a:rPr lang="zh-CN" altLang="en-US" sz="2400" b="1" dirty="0">
                <a:solidFill>
                  <a:srgbClr val="3333CC"/>
                </a:solidFill>
                <a:latin typeface="Calibri" panose="020F0502020204030204" pitchFamily="34" charset="0"/>
                <a:ea typeface="宋体" panose="02010600030101010101" pitchFamily="2" charset="-122"/>
                <a:sym typeface="宋体" panose="02010600030101010101" pitchFamily="2" charset="-122"/>
              </a:rPr>
              <a:t>指城市与周围的山脉、河流、湖泊、海洋等自然地理事物的空间关系。</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主要自然地理区位因素：</a:t>
            </a:r>
            <a:r>
              <a:rPr lang="zh-CN" altLang="en-US" sz="2400" b="1" u="sng" dirty="0">
                <a:solidFill>
                  <a:srgbClr val="FF0000"/>
                </a:solidFill>
                <a:latin typeface="Calibri" panose="020F0502020204030204" pitchFamily="34" charset="0"/>
                <a:ea typeface="宋体" panose="02010600030101010101" pitchFamily="2" charset="-122"/>
                <a:sym typeface="宋体" panose="02010600030101010101" pitchFamily="2" charset="-122"/>
              </a:rPr>
              <a:t>地形</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a:t>
            </a:r>
            <a:r>
              <a:rPr lang="zh-CN" altLang="en-US" sz="2400" b="1" u="sng" dirty="0">
                <a:solidFill>
                  <a:srgbClr val="FF0000"/>
                </a:solidFill>
                <a:latin typeface="Calibri" panose="020F0502020204030204" pitchFamily="34" charset="0"/>
                <a:ea typeface="宋体" panose="02010600030101010101" pitchFamily="2" charset="-122"/>
                <a:sym typeface="宋体" panose="02010600030101010101" pitchFamily="2" charset="-122"/>
              </a:rPr>
              <a:t>气候</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a:t>
            </a:r>
            <a:r>
              <a:rPr lang="zh-CN" altLang="en-US" sz="2400" b="1" u="sng" dirty="0">
                <a:solidFill>
                  <a:srgbClr val="FF0000"/>
                </a:solidFill>
                <a:latin typeface="Calibri" panose="020F0502020204030204" pitchFamily="34" charset="0"/>
                <a:ea typeface="宋体" panose="02010600030101010101" pitchFamily="2" charset="-122"/>
                <a:sym typeface="宋体" panose="02010600030101010101" pitchFamily="2" charset="-122"/>
              </a:rPr>
              <a:t>河流</a:t>
            </a:r>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等。</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186" name="文本框 15"/>
          <p:cNvSpPr/>
          <p:nvPr/>
        </p:nvSpPr>
        <p:spPr>
          <a:xfrm>
            <a:off x="468313" y="1916113"/>
            <a:ext cx="9144000" cy="519112"/>
          </a:xfrm>
          <a:prstGeom prst="rect">
            <a:avLst/>
          </a:prstGeom>
          <a:noFill/>
          <a:ln w="9525">
            <a:noFill/>
          </a:ln>
        </p:spPr>
        <p:txBody>
          <a:bodyPr anchor="t">
            <a:spAutoFit/>
          </a:bodyPr>
          <a:p>
            <a:r>
              <a:rPr lang="zh-CN" altLang="en-US" sz="2800" b="1" dirty="0">
                <a:solidFill>
                  <a:srgbClr val="FF0000"/>
                </a:solidFill>
                <a:latin typeface="Calibri" panose="020F0502020204030204" pitchFamily="34" charset="0"/>
                <a:ea typeface="宋体" panose="02010600030101010101" pitchFamily="2" charset="-122"/>
                <a:sym typeface="宋体" panose="02010600030101010101" pitchFamily="2" charset="-122"/>
              </a:rPr>
              <a:t>平原城市多，山区城市少；热带居高原，山区在低谷。</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196" name="文本框 32"/>
          <p:cNvSpPr/>
          <p:nvPr/>
        </p:nvSpPr>
        <p:spPr>
          <a:xfrm>
            <a:off x="4427538" y="58738"/>
            <a:ext cx="4411662" cy="522287"/>
          </a:xfrm>
          <a:prstGeom prst="rect">
            <a:avLst/>
          </a:prstGeom>
          <a:noFill/>
          <a:ln w="9525">
            <a:noFill/>
          </a:ln>
        </p:spPr>
        <p:txBody>
          <a:bodyPr anchor="t">
            <a:spAutoFit/>
          </a:bodyPr>
          <a:p>
            <a:r>
              <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rPr>
              <a:t>影响是相对稳定的。</a:t>
            </a:r>
            <a:endPar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endParaRPr>
          </a:p>
        </p:txBody>
      </p:sp>
      <p:cxnSp>
        <p:nvCxnSpPr>
          <p:cNvPr id="7197" name="直接箭头​​连接符 2"/>
          <p:cNvCxnSpPr/>
          <p:nvPr/>
        </p:nvCxnSpPr>
        <p:spPr>
          <a:xfrm>
            <a:off x="3779838" y="349250"/>
            <a:ext cx="576262" cy="0"/>
          </a:xfrm>
          <a:prstGeom prst="straightConnector1">
            <a:avLst/>
          </a:prstGeom>
          <a:ln w="38100" cap="flat" cmpd="sng">
            <a:solidFill>
              <a:srgbClr val="FF0066"/>
            </a:solidFill>
            <a:prstDash val="solid"/>
            <a:round/>
            <a:headEnd type="none" w="med" len="med"/>
            <a:tailEnd type="arrow" w="med" len="med"/>
          </a:ln>
        </p:spPr>
      </p:cxnSp>
      <p:pic>
        <p:nvPicPr>
          <p:cNvPr id="55303" name="图片 1"/>
          <p:cNvPicPr>
            <a:picLocks noChangeAspect="1"/>
          </p:cNvPicPr>
          <p:nvPr/>
        </p:nvPicPr>
        <p:blipFill>
          <a:blip r:embed="rId1"/>
          <a:stretch>
            <a:fillRect/>
          </a:stretch>
        </p:blipFill>
        <p:spPr>
          <a:xfrm>
            <a:off x="1620838" y="2659063"/>
            <a:ext cx="5319712" cy="38830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Effect filter="fade">
                                      <p:cBhvr>
                                        <p:cTn id="7" dur="500"/>
                                        <p:tgtEl>
                                          <p:spTgt spid="717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7185"/>
                                        </p:tgtEl>
                                        <p:attrNameLst>
                                          <p:attrName>style.visibility</p:attrName>
                                        </p:attrNameLst>
                                      </p:cBhvr>
                                      <p:to>
                                        <p:strVal val="visible"/>
                                      </p:to>
                                    </p:set>
                                    <p:anim calcmode="fmla" valueType="clr">
                                      <p:cBhvr override="childStyle">
                                        <p:cTn id="12" dur="80"/>
                                        <p:tgtEl>
                                          <p:spTgt spid="7185"/>
                                        </p:tgtEl>
                                        <p:attrNameLst>
                                          <p:attrName>style.color</p:attrName>
                                        </p:attrNameLst>
                                      </p:cBhvr>
                                      <p:tavLst>
                                        <p:tav tm="0">
                                          <p:val>
                                            <p:clrVal>
                                              <a:schemeClr val="accent1"/>
                                            </p:clrVal>
                                          </p:val>
                                        </p:tav>
                                        <p:tav tm="50000">
                                          <p:val>
                                            <p:clrVal>
                                              <a:schemeClr val="accent1"/>
                                            </p:clrVal>
                                          </p:val>
                                        </p:tav>
                                      </p:tavLst>
                                    </p:anim>
                                    <p:anim calcmode="fmla" valueType="clr">
                                      <p:cBhvr>
                                        <p:cTn id="13" dur="80"/>
                                        <p:tgtEl>
                                          <p:spTgt spid="7185"/>
                                        </p:tgtEl>
                                        <p:attrNameLst>
                                          <p:attrName>fillcolor</p:attrName>
                                        </p:attrNameLst>
                                      </p:cBhvr>
                                      <p:tavLst>
                                        <p:tav tm="0">
                                          <p:val>
                                            <p:clrVal>
                                              <a:schemeClr val="accent1"/>
                                            </p:clrVal>
                                          </p:val>
                                        </p:tav>
                                        <p:tav tm="50000">
                                          <p:val>
                                            <p:clrVal>
                                              <a:schemeClr val="accent1"/>
                                            </p:clrVal>
                                          </p:val>
                                        </p:tav>
                                      </p:tavLst>
                                    </p:anim>
                                    <p:set>
                                      <p:cBhvr>
                                        <p:cTn id="14" dur="80"/>
                                        <p:tgtEl>
                                          <p:spTgt spid="7185"/>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p:cTn id="19" dur="500" fill="hold"/>
                                        <p:tgtEl>
                                          <p:spTgt spid="7176"/>
                                        </p:tgtEl>
                                        <p:attrNameLst>
                                          <p:attrName>ppt_x</p:attrName>
                                        </p:attrNameLst>
                                      </p:cBhvr>
                                      <p:tavLst>
                                        <p:tav tm="0">
                                          <p:val>
                                            <p:strVal val="0-#ppt_w/2"/>
                                          </p:val>
                                        </p:tav>
                                        <p:tav tm="100000">
                                          <p:val>
                                            <p:strVal val="#ppt_x"/>
                                          </p:val>
                                        </p:tav>
                                      </p:tavLst>
                                    </p:anim>
                                    <p:anim calcmode="lin" valueType="num">
                                      <p:cBhvr>
                                        <p:cTn id="20" dur="500" fill="hold"/>
                                        <p:tgtEl>
                                          <p:spTgt spid="717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7186"/>
                                        </p:tgtEl>
                                        <p:attrNameLst>
                                          <p:attrName>style.visibility</p:attrName>
                                        </p:attrNameLst>
                                      </p:cBhvr>
                                      <p:to>
                                        <p:strVal val="visible"/>
                                      </p:to>
                                    </p:set>
                                    <p:anim calcmode="fmla" valueType="clr">
                                      <p:cBhvr override="childStyle">
                                        <p:cTn id="25" dur="80"/>
                                        <p:tgtEl>
                                          <p:spTgt spid="7186"/>
                                        </p:tgtEl>
                                        <p:attrNameLst>
                                          <p:attrName>style.color</p:attrName>
                                        </p:attrNameLst>
                                      </p:cBhvr>
                                      <p:tavLst>
                                        <p:tav tm="0">
                                          <p:val>
                                            <p:clrVal>
                                              <a:schemeClr val="accent1"/>
                                            </p:clrVal>
                                          </p:val>
                                        </p:tav>
                                        <p:tav tm="50000">
                                          <p:val>
                                            <p:clrVal>
                                              <a:schemeClr val="accent1"/>
                                            </p:clrVal>
                                          </p:val>
                                        </p:tav>
                                      </p:tavLst>
                                    </p:anim>
                                    <p:anim calcmode="fmla" valueType="clr">
                                      <p:cBhvr>
                                        <p:cTn id="26" dur="80"/>
                                        <p:tgtEl>
                                          <p:spTgt spid="7186"/>
                                        </p:tgtEl>
                                        <p:attrNameLst>
                                          <p:attrName>fillcolor</p:attrName>
                                        </p:attrNameLst>
                                      </p:cBhvr>
                                      <p:tavLst>
                                        <p:tav tm="0">
                                          <p:val>
                                            <p:clrVal>
                                              <a:schemeClr val="accent1"/>
                                            </p:clrVal>
                                          </p:val>
                                        </p:tav>
                                        <p:tav tm="50000">
                                          <p:val>
                                            <p:clrVal>
                                              <a:schemeClr val="accent1"/>
                                            </p:clrVal>
                                          </p:val>
                                        </p:tav>
                                      </p:tavLst>
                                    </p:anim>
                                    <p:set>
                                      <p:cBhvr>
                                        <p:cTn id="27" dur="80"/>
                                        <p:tgtEl>
                                          <p:spTgt spid="718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197"/>
                                        </p:tgtEl>
                                        <p:attrNameLst>
                                          <p:attrName>style.visibility</p:attrName>
                                        </p:attrNameLst>
                                      </p:cBhvr>
                                      <p:to>
                                        <p:strVal val="visible"/>
                                      </p:to>
                                    </p:set>
                                    <p:anim calcmode="lin" valueType="num">
                                      <p:cBhvr>
                                        <p:cTn id="32" dur="500" fill="hold"/>
                                        <p:tgtEl>
                                          <p:spTgt spid="7197"/>
                                        </p:tgtEl>
                                        <p:attrNameLst>
                                          <p:attrName>ppt_w</p:attrName>
                                        </p:attrNameLst>
                                      </p:cBhvr>
                                      <p:tavLst>
                                        <p:tav tm="0">
                                          <p:val>
                                            <p:fltVal val="0.000000"/>
                                          </p:val>
                                        </p:tav>
                                        <p:tav tm="100000">
                                          <p:val>
                                            <p:strVal val="#ppt_w"/>
                                          </p:val>
                                        </p:tav>
                                      </p:tavLst>
                                    </p:anim>
                                    <p:anim calcmode="lin" valueType="num">
                                      <p:cBhvr>
                                        <p:cTn id="33" dur="500" fill="hold"/>
                                        <p:tgtEl>
                                          <p:spTgt spid="7197"/>
                                        </p:tgtEl>
                                        <p:attrNameLst>
                                          <p:attrName>ppt_h</p:attrName>
                                        </p:attrNameLst>
                                      </p:cBhvr>
                                      <p:tavLst>
                                        <p:tav tm="0">
                                          <p:val>
                                            <p:fltVal val="0.000000"/>
                                          </p:val>
                                        </p:tav>
                                        <p:tav tm="100000">
                                          <p:val>
                                            <p:strVal val="#ppt_h"/>
                                          </p:val>
                                        </p:tav>
                                      </p:tavLst>
                                    </p:anim>
                                    <p:animEffect filter="fade">
                                      <p:cBhvr>
                                        <p:cTn id="34" dur="500"/>
                                        <p:tgtEl>
                                          <p:spTgt spid="719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7196"/>
                                        </p:tgtEl>
                                        <p:attrNameLst>
                                          <p:attrName>style.visibility</p:attrName>
                                        </p:attrNameLst>
                                      </p:cBhvr>
                                      <p:to>
                                        <p:strVal val="visible"/>
                                      </p:to>
                                    </p:set>
                                    <p:anim calcmode="lin" valueType="num">
                                      <p:cBhvr>
                                        <p:cTn id="39" dur="500" fill="hold"/>
                                        <p:tgtEl>
                                          <p:spTgt spid="7196"/>
                                        </p:tgtEl>
                                        <p:attrNameLst>
                                          <p:attrName>ppt_x</p:attrName>
                                        </p:attrNameLst>
                                      </p:cBhvr>
                                      <p:tavLst>
                                        <p:tav tm="0">
                                          <p:val>
                                            <p:strVal val="1+#ppt_w/2"/>
                                          </p:val>
                                        </p:tav>
                                        <p:tav tm="100000">
                                          <p:val>
                                            <p:strVal val="#ppt_x"/>
                                          </p:val>
                                        </p:tav>
                                      </p:tavLst>
                                    </p:anim>
                                    <p:anim calcmode="lin" valueType="num">
                                      <p:cBhvr>
                                        <p:cTn id="40" dur="500" fill="hold"/>
                                        <p:tgtEl>
                                          <p:spTgt spid="7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p:bldP spid="7176" grpId="0" bldLvl="0"/>
      <p:bldP spid="7185" grpId="0" bldLvl="0"/>
      <p:bldP spid="7186" grpId="0" bldLvl="0"/>
      <p:bldP spid="7196" grpId="0" bldLvl="0"/>
      <p:bldP spid="71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矩形 18"/>
          <p:cNvSpPr>
            <a:spLocks noChangeArrowheads="1"/>
          </p:cNvSpPr>
          <p:nvPr/>
        </p:nvSpPr>
        <p:spPr bwMode="auto">
          <a:xfrm>
            <a:off x="3368675" y="1266825"/>
            <a:ext cx="1584325" cy="5048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mn-lt"/>
              <a:ea typeface="+mn-ea"/>
              <a:cs typeface="+mn-cs"/>
              <a:sym typeface="宋体" panose="02010600030101010101" pitchFamily="2" charset="-122"/>
            </a:endParaRPr>
          </a:p>
        </p:txBody>
      </p:sp>
      <p:sp>
        <p:nvSpPr>
          <p:cNvPr id="7175" name="文本框 4"/>
          <p:cNvSpPr/>
          <p:nvPr/>
        </p:nvSpPr>
        <p:spPr>
          <a:xfrm>
            <a:off x="122238" y="88900"/>
            <a:ext cx="9144000" cy="522288"/>
          </a:xfrm>
          <a:prstGeom prst="rect">
            <a:avLst/>
          </a:prstGeom>
          <a:noFill/>
          <a:ln w="9525">
            <a:noFill/>
          </a:ln>
        </p:spPr>
        <p:txBody>
          <a:bodyPr anchor="t">
            <a:spAutoFit/>
          </a:bodyPr>
          <a:p>
            <a:r>
              <a:rPr lang="en-US" altLang="zh-CN" sz="2800" b="1" dirty="0">
                <a:solidFill>
                  <a:srgbClr val="000000"/>
                </a:solidFill>
                <a:latin typeface="微软雅黑" panose="020B0503020204020204" charset="-122"/>
                <a:ea typeface="微软雅黑" panose="020B0503020204020204" charset="-122"/>
                <a:sym typeface="黑体" panose="02010609060101010101" pitchFamily="49" charset="-122"/>
              </a:rPr>
              <a:t>1.</a:t>
            </a:r>
            <a:r>
              <a:rPr lang="zh-CN" altLang="en-US" sz="2800" b="1" dirty="0">
                <a:solidFill>
                  <a:srgbClr val="000000"/>
                </a:solidFill>
                <a:latin typeface="微软雅黑" panose="020B0503020204020204" charset="-122"/>
                <a:ea typeface="微软雅黑" panose="020B0503020204020204" charset="-122"/>
                <a:sym typeface="黑体" panose="02010609060101010101" pitchFamily="49" charset="-122"/>
              </a:rPr>
              <a:t>城市的自然地理区位</a:t>
            </a:r>
            <a:endParaRPr lang="zh-CN" altLang="en-US" dirty="0">
              <a:solidFill>
                <a:srgbClr val="000000"/>
              </a:solidFill>
              <a:latin typeface="微软雅黑" panose="020B0503020204020204" charset="-122"/>
              <a:ea typeface="微软雅黑" panose="020B0503020204020204" charset="-122"/>
              <a:sym typeface="Calibri" panose="020F0502020204030204" pitchFamily="34" charset="0"/>
            </a:endParaRPr>
          </a:p>
        </p:txBody>
      </p:sp>
      <p:sp>
        <p:nvSpPr>
          <p:cNvPr id="7178" name="文本框 7"/>
          <p:cNvSpPr/>
          <p:nvPr/>
        </p:nvSpPr>
        <p:spPr>
          <a:xfrm>
            <a:off x="122238" y="611188"/>
            <a:ext cx="9144000" cy="519112"/>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2</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）气候与城市区位</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179" name="文本框 8"/>
          <p:cNvSpPr>
            <a:spLocks noChangeArrowheads="1"/>
          </p:cNvSpPr>
          <p:nvPr/>
        </p:nvSpPr>
        <p:spPr bwMode="auto">
          <a:xfrm>
            <a:off x="704850" y="1252538"/>
            <a:ext cx="1728788" cy="519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mn-lt"/>
                <a:ea typeface="+mn-ea"/>
                <a:cs typeface="+mn-cs"/>
                <a:sym typeface="Arial" panose="020B0604020202020204" pitchFamily="34" charset="0"/>
              </a:rPr>
              <a:t>中低纬度</a:t>
            </a: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mn-ea"/>
            </a:endParaRPr>
          </a:p>
        </p:txBody>
      </p:sp>
      <p:sp>
        <p:nvSpPr>
          <p:cNvPr id="7180" name="文本框 9"/>
          <p:cNvSpPr>
            <a:spLocks noChangeArrowheads="1"/>
          </p:cNvSpPr>
          <p:nvPr/>
        </p:nvSpPr>
        <p:spPr bwMode="auto">
          <a:xfrm>
            <a:off x="704850" y="1900238"/>
            <a:ext cx="1728788" cy="519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mn-lt"/>
                <a:ea typeface="+mn-ea"/>
                <a:cs typeface="+mn-cs"/>
                <a:sym typeface="Arial" panose="020B0604020202020204" pitchFamily="34" charset="0"/>
              </a:rPr>
              <a:t>沿海地区</a:t>
            </a: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mn-ea"/>
            </a:endParaRPr>
          </a:p>
        </p:txBody>
      </p:sp>
      <p:sp>
        <p:nvSpPr>
          <p:cNvPr id="7181" name="文本框 10"/>
          <p:cNvSpPr/>
          <p:nvPr/>
        </p:nvSpPr>
        <p:spPr>
          <a:xfrm>
            <a:off x="3321050" y="1266825"/>
            <a:ext cx="1677988" cy="519113"/>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降水适中</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7182" name="文本框 11"/>
          <p:cNvSpPr>
            <a:spLocks noChangeArrowheads="1"/>
          </p:cNvSpPr>
          <p:nvPr/>
        </p:nvSpPr>
        <p:spPr bwMode="auto">
          <a:xfrm>
            <a:off x="3346450" y="1900238"/>
            <a:ext cx="1677988" cy="519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mn-lt"/>
                <a:ea typeface="+mn-ea"/>
                <a:cs typeface="+mn-cs"/>
                <a:sym typeface="Arial" panose="020B0604020202020204" pitchFamily="34" charset="0"/>
              </a:rPr>
              <a:t>气温适中</a:t>
            </a: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mn-ea"/>
            </a:endParaRPr>
          </a:p>
        </p:txBody>
      </p:sp>
      <p:sp>
        <p:nvSpPr>
          <p:cNvPr id="7183" name="文本框 12"/>
          <p:cNvSpPr>
            <a:spLocks noChangeArrowheads="1"/>
          </p:cNvSpPr>
          <p:nvPr/>
        </p:nvSpPr>
        <p:spPr bwMode="auto">
          <a:xfrm>
            <a:off x="5745163" y="1470025"/>
            <a:ext cx="1751013" cy="519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mn-lt"/>
                <a:ea typeface="+mn-ea"/>
                <a:cs typeface="+mn-cs"/>
                <a:sym typeface="Arial" panose="020B0604020202020204" pitchFamily="34" charset="0"/>
              </a:rPr>
              <a:t>城市集中</a:t>
            </a: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mn-ea"/>
            </a:endParaRPr>
          </a:p>
        </p:txBody>
      </p:sp>
      <p:sp>
        <p:nvSpPr>
          <p:cNvPr id="7187" name="直线 21"/>
          <p:cNvSpPr/>
          <p:nvPr/>
        </p:nvSpPr>
        <p:spPr>
          <a:xfrm>
            <a:off x="2289175" y="1484313"/>
            <a:ext cx="1079500" cy="0"/>
          </a:xfrm>
          <a:prstGeom prst="line">
            <a:avLst/>
          </a:prstGeom>
          <a:ln w="9525" cap="flat" cmpd="sng">
            <a:solidFill>
              <a:schemeClr val="tx1"/>
            </a:solidFill>
            <a:prstDash val="solid"/>
            <a:round/>
            <a:headEnd type="none" w="med" len="med"/>
            <a:tailEnd type="triangle" w="med" len="med"/>
          </a:ln>
        </p:spPr>
      </p:sp>
      <p:sp>
        <p:nvSpPr>
          <p:cNvPr id="7188" name="直线 22"/>
          <p:cNvSpPr/>
          <p:nvPr/>
        </p:nvSpPr>
        <p:spPr>
          <a:xfrm>
            <a:off x="2289175" y="2130425"/>
            <a:ext cx="1079500" cy="1588"/>
          </a:xfrm>
          <a:prstGeom prst="line">
            <a:avLst/>
          </a:prstGeom>
          <a:ln w="9525" cap="flat" cmpd="sng">
            <a:solidFill>
              <a:schemeClr val="tx1"/>
            </a:solidFill>
            <a:prstDash val="solid"/>
            <a:round/>
            <a:headEnd type="none" w="med" len="med"/>
            <a:tailEnd type="triangle" w="med" len="med"/>
          </a:ln>
        </p:spPr>
      </p:sp>
      <p:sp>
        <p:nvSpPr>
          <p:cNvPr id="7189" name="直线 23"/>
          <p:cNvSpPr/>
          <p:nvPr/>
        </p:nvSpPr>
        <p:spPr>
          <a:xfrm>
            <a:off x="2266950" y="1555750"/>
            <a:ext cx="1079500" cy="623888"/>
          </a:xfrm>
          <a:prstGeom prst="line">
            <a:avLst/>
          </a:prstGeom>
          <a:ln w="9525" cap="flat" cmpd="sng">
            <a:solidFill>
              <a:schemeClr val="tx1"/>
            </a:solidFill>
            <a:prstDash val="solid"/>
            <a:round/>
            <a:headEnd type="none" w="med" len="med"/>
            <a:tailEnd type="triangle" w="med" len="med"/>
          </a:ln>
        </p:spPr>
      </p:sp>
      <p:sp>
        <p:nvSpPr>
          <p:cNvPr id="7190" name="直线 24"/>
          <p:cNvSpPr/>
          <p:nvPr/>
        </p:nvSpPr>
        <p:spPr>
          <a:xfrm flipV="1">
            <a:off x="2289175" y="1555750"/>
            <a:ext cx="1079500" cy="623888"/>
          </a:xfrm>
          <a:prstGeom prst="line">
            <a:avLst/>
          </a:prstGeom>
          <a:ln w="9525" cap="flat" cmpd="sng">
            <a:solidFill>
              <a:schemeClr val="tx1"/>
            </a:solidFill>
            <a:prstDash val="solid"/>
            <a:round/>
            <a:headEnd type="none" w="med" len="med"/>
            <a:tailEnd type="triangle" w="med" len="med"/>
          </a:ln>
        </p:spPr>
      </p:sp>
      <p:sp>
        <p:nvSpPr>
          <p:cNvPr id="7191" name="直线 25"/>
          <p:cNvSpPr/>
          <p:nvPr/>
        </p:nvSpPr>
        <p:spPr>
          <a:xfrm>
            <a:off x="4953000" y="1484313"/>
            <a:ext cx="792163" cy="215900"/>
          </a:xfrm>
          <a:prstGeom prst="line">
            <a:avLst/>
          </a:prstGeom>
          <a:ln w="9525" cap="flat" cmpd="sng">
            <a:solidFill>
              <a:schemeClr val="tx1"/>
            </a:solidFill>
            <a:prstDash val="solid"/>
            <a:round/>
            <a:headEnd type="none" w="med" len="med"/>
            <a:tailEnd type="triangle" w="med" len="med"/>
          </a:ln>
        </p:spPr>
      </p:sp>
      <p:sp>
        <p:nvSpPr>
          <p:cNvPr id="7192" name="直线 26"/>
          <p:cNvSpPr/>
          <p:nvPr/>
        </p:nvSpPr>
        <p:spPr>
          <a:xfrm flipV="1">
            <a:off x="4953000" y="1771650"/>
            <a:ext cx="792163" cy="360363"/>
          </a:xfrm>
          <a:prstGeom prst="line">
            <a:avLst/>
          </a:prstGeom>
          <a:ln w="9525" cap="flat" cmpd="sng">
            <a:solidFill>
              <a:schemeClr val="tx1"/>
            </a:solidFill>
            <a:prstDash val="solid"/>
            <a:round/>
            <a:headEnd type="none" w="med" len="med"/>
            <a:tailEnd type="triangle" w="med" len="med"/>
          </a:ln>
        </p:spPr>
      </p:sp>
      <p:sp>
        <p:nvSpPr>
          <p:cNvPr id="56335" name="文本框 32"/>
          <p:cNvSpPr/>
          <p:nvPr/>
        </p:nvSpPr>
        <p:spPr>
          <a:xfrm>
            <a:off x="4427538" y="58738"/>
            <a:ext cx="4411662" cy="522287"/>
          </a:xfrm>
          <a:prstGeom prst="rect">
            <a:avLst/>
          </a:prstGeom>
          <a:noFill/>
          <a:ln w="9525">
            <a:noFill/>
          </a:ln>
        </p:spPr>
        <p:txBody>
          <a:bodyPr anchor="t">
            <a:spAutoFit/>
          </a:bodyPr>
          <a:p>
            <a:r>
              <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rPr>
              <a:t>影响是相对稳定的。</a:t>
            </a:r>
            <a:endPar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endParaRPr>
          </a:p>
        </p:txBody>
      </p:sp>
      <p:cxnSp>
        <p:nvCxnSpPr>
          <p:cNvPr id="56336" name="直接箭头​​连接符 2"/>
          <p:cNvCxnSpPr/>
          <p:nvPr/>
        </p:nvCxnSpPr>
        <p:spPr>
          <a:xfrm>
            <a:off x="3779838" y="349250"/>
            <a:ext cx="576262" cy="0"/>
          </a:xfrm>
          <a:prstGeom prst="straightConnector1">
            <a:avLst/>
          </a:prstGeom>
          <a:ln w="38100" cap="flat" cmpd="sng">
            <a:solidFill>
              <a:srgbClr val="FF0066"/>
            </a:solidFill>
            <a:prstDash val="solid"/>
            <a:round/>
            <a:headEnd type="none" w="med" len="med"/>
            <a:tailEnd type="arrow" w="med" len="med"/>
          </a:ln>
        </p:spPr>
      </p:cxnSp>
      <p:pic>
        <p:nvPicPr>
          <p:cNvPr id="14" name="图片 13"/>
          <p:cNvPicPr>
            <a:picLocks noChangeAspect="1"/>
          </p:cNvPicPr>
          <p:nvPr/>
        </p:nvPicPr>
        <p:blipFill>
          <a:blip r:embed="rId1"/>
          <a:stretch>
            <a:fillRect/>
          </a:stretch>
        </p:blipFill>
        <p:spPr>
          <a:xfrm>
            <a:off x="1635125" y="2638425"/>
            <a:ext cx="5622925" cy="41116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Effect filter="fade">
                                      <p:cBhvr>
                                        <p:cTn id="7" dur="500"/>
                                        <p:tgtEl>
                                          <p:spTgt spid="717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178"/>
                                        </p:tgtEl>
                                        <p:attrNameLst>
                                          <p:attrName>style.visibility</p:attrName>
                                        </p:attrNameLst>
                                      </p:cBhvr>
                                      <p:to>
                                        <p:strVal val="visible"/>
                                      </p:to>
                                    </p:set>
                                    <p:anim calcmode="lin" valueType="num">
                                      <p:cBhvr>
                                        <p:cTn id="12" dur="500" fill="hold"/>
                                        <p:tgtEl>
                                          <p:spTgt spid="7178"/>
                                        </p:tgtEl>
                                        <p:attrNameLst>
                                          <p:attrName>ppt_x</p:attrName>
                                        </p:attrNameLst>
                                      </p:cBhvr>
                                      <p:tavLst>
                                        <p:tav tm="0">
                                          <p:val>
                                            <p:strVal val="0-#ppt_w/2"/>
                                          </p:val>
                                        </p:tav>
                                        <p:tav tm="100000">
                                          <p:val>
                                            <p:strVal val="#ppt_x"/>
                                          </p:val>
                                        </p:tav>
                                      </p:tavLst>
                                    </p:anim>
                                    <p:anim calcmode="lin" valueType="num">
                                      <p:cBhvr>
                                        <p:cTn id="13" dur="500" fill="hold"/>
                                        <p:tgtEl>
                                          <p:spTgt spid="717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8" presetClass="entr" presetSubtype="16" fill="hold" grpId="0" nodeType="afterEffect">
                                  <p:stCondLst>
                                    <p:cond delay="0"/>
                                  </p:stCondLst>
                                  <p:childTnLst>
                                    <p:set>
                                      <p:cBhvr>
                                        <p:cTn id="16" dur="1" fill="hold">
                                          <p:stCondLst>
                                            <p:cond delay="0"/>
                                          </p:stCondLst>
                                        </p:cTn>
                                        <p:tgtEl>
                                          <p:spTgt spid="7179"/>
                                        </p:tgtEl>
                                        <p:attrNameLst>
                                          <p:attrName>style.visibility</p:attrName>
                                        </p:attrNameLst>
                                      </p:cBhvr>
                                      <p:to>
                                        <p:strVal val="visible"/>
                                      </p:to>
                                    </p:set>
                                    <p:animEffect filter="diamond(in)">
                                      <p:cBhvr>
                                        <p:cTn id="17" dur="500"/>
                                        <p:tgtEl>
                                          <p:spTgt spid="7179"/>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7187"/>
                                        </p:tgtEl>
                                        <p:attrNameLst>
                                          <p:attrName>style.visibility</p:attrName>
                                        </p:attrNameLst>
                                      </p:cBhvr>
                                      <p:to>
                                        <p:strVal val="visible"/>
                                      </p:to>
                                    </p:set>
                                    <p:animEffect filter="checkerboard(across)">
                                      <p:cBhvr>
                                        <p:cTn id="21" dur="500"/>
                                        <p:tgtEl>
                                          <p:spTgt spid="7187"/>
                                        </p:tgtEl>
                                      </p:cBhvr>
                                    </p:animEffect>
                                  </p:childTnLst>
                                </p:cTn>
                              </p:par>
                            </p:childTnLst>
                          </p:cTn>
                        </p:par>
                        <p:par>
                          <p:cTn id="22" fill="hold">
                            <p:stCondLst>
                              <p:cond delay="1500"/>
                            </p:stCondLst>
                            <p:childTnLst>
                              <p:par>
                                <p:cTn id="23" presetID="8" presetClass="entr" presetSubtype="16" fill="hold" grpId="0" nodeType="afterEffect">
                                  <p:stCondLst>
                                    <p:cond delay="0"/>
                                  </p:stCondLst>
                                  <p:childTnLst>
                                    <p:set>
                                      <p:cBhvr>
                                        <p:cTn id="24" dur="1" fill="hold">
                                          <p:stCondLst>
                                            <p:cond delay="0"/>
                                          </p:stCondLst>
                                        </p:cTn>
                                        <p:tgtEl>
                                          <p:spTgt spid="7172"/>
                                        </p:tgtEl>
                                        <p:attrNameLst>
                                          <p:attrName>style.visibility</p:attrName>
                                        </p:attrNameLst>
                                      </p:cBhvr>
                                      <p:to>
                                        <p:strVal val="visible"/>
                                      </p:to>
                                    </p:set>
                                    <p:animEffect filter="diamond(in)">
                                      <p:cBhvr>
                                        <p:cTn id="25" dur="500"/>
                                        <p:tgtEl>
                                          <p:spTgt spid="7172"/>
                                        </p:tgtEl>
                                      </p:cBhvr>
                                    </p:animEffect>
                                  </p:childTnLst>
                                </p:cTn>
                              </p:par>
                            </p:childTnLst>
                          </p:cTn>
                        </p:par>
                        <p:par>
                          <p:cTn id="26" fill="hold">
                            <p:stCondLst>
                              <p:cond delay="2000"/>
                            </p:stCondLst>
                            <p:childTnLst>
                              <p:par>
                                <p:cTn id="27" presetID="8" presetClass="entr" presetSubtype="16" fill="hold" grpId="0" nodeType="afterEffect">
                                  <p:stCondLst>
                                    <p:cond delay="0"/>
                                  </p:stCondLst>
                                  <p:childTnLst>
                                    <p:set>
                                      <p:cBhvr>
                                        <p:cTn id="28" dur="1" fill="hold">
                                          <p:stCondLst>
                                            <p:cond delay="0"/>
                                          </p:stCondLst>
                                        </p:cTn>
                                        <p:tgtEl>
                                          <p:spTgt spid="7181"/>
                                        </p:tgtEl>
                                        <p:attrNameLst>
                                          <p:attrName>style.visibility</p:attrName>
                                        </p:attrNameLst>
                                      </p:cBhvr>
                                      <p:to>
                                        <p:strVal val="visible"/>
                                      </p:to>
                                    </p:set>
                                    <p:animEffect filter="diamond(in)">
                                      <p:cBhvr>
                                        <p:cTn id="29" dur="500"/>
                                        <p:tgtEl>
                                          <p:spTgt spid="7181"/>
                                        </p:tgtEl>
                                      </p:cBhvr>
                                    </p:animEffect>
                                  </p:childTnLst>
                                </p:cTn>
                              </p:par>
                            </p:childTnLst>
                          </p:cTn>
                        </p:par>
                        <p:par>
                          <p:cTn id="30" fill="hold">
                            <p:stCondLst>
                              <p:cond delay="2500"/>
                            </p:stCondLst>
                            <p:childTnLst>
                              <p:par>
                                <p:cTn id="31" presetID="5" presetClass="entr" presetSubtype="10" fill="hold" nodeType="afterEffect">
                                  <p:stCondLst>
                                    <p:cond delay="0"/>
                                  </p:stCondLst>
                                  <p:childTnLst>
                                    <p:set>
                                      <p:cBhvr>
                                        <p:cTn id="32" dur="1" fill="hold">
                                          <p:stCondLst>
                                            <p:cond delay="0"/>
                                          </p:stCondLst>
                                        </p:cTn>
                                        <p:tgtEl>
                                          <p:spTgt spid="7189"/>
                                        </p:tgtEl>
                                        <p:attrNameLst>
                                          <p:attrName>style.visibility</p:attrName>
                                        </p:attrNameLst>
                                      </p:cBhvr>
                                      <p:to>
                                        <p:strVal val="visible"/>
                                      </p:to>
                                    </p:set>
                                    <p:animEffect filter="checkerboard(across)">
                                      <p:cBhvr>
                                        <p:cTn id="33" dur="500"/>
                                        <p:tgtEl>
                                          <p:spTgt spid="718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7182"/>
                                        </p:tgtEl>
                                        <p:attrNameLst>
                                          <p:attrName>style.visibility</p:attrName>
                                        </p:attrNameLst>
                                      </p:cBhvr>
                                      <p:to>
                                        <p:strVal val="visible"/>
                                      </p:to>
                                    </p:set>
                                    <p:animEffect filter="diamond(in)">
                                      <p:cBhvr>
                                        <p:cTn id="36" dur="500"/>
                                        <p:tgtEl>
                                          <p:spTgt spid="7182"/>
                                        </p:tgtEl>
                                      </p:cBhvr>
                                    </p:animEffect>
                                  </p:childTnLst>
                                </p:cTn>
                              </p:par>
                            </p:childTnLst>
                          </p:cTn>
                        </p:par>
                        <p:par>
                          <p:cTn id="37" fill="hold">
                            <p:stCondLst>
                              <p:cond delay="3000"/>
                            </p:stCondLst>
                            <p:childTnLst>
                              <p:par>
                                <p:cTn id="38" presetID="8" presetClass="entr" presetSubtype="16" fill="hold" grpId="0" nodeType="afterEffect">
                                  <p:stCondLst>
                                    <p:cond delay="0"/>
                                  </p:stCondLst>
                                  <p:childTnLst>
                                    <p:set>
                                      <p:cBhvr>
                                        <p:cTn id="39" dur="1" fill="hold">
                                          <p:stCondLst>
                                            <p:cond delay="0"/>
                                          </p:stCondLst>
                                        </p:cTn>
                                        <p:tgtEl>
                                          <p:spTgt spid="7180"/>
                                        </p:tgtEl>
                                        <p:attrNameLst>
                                          <p:attrName>style.visibility</p:attrName>
                                        </p:attrNameLst>
                                      </p:cBhvr>
                                      <p:to>
                                        <p:strVal val="visible"/>
                                      </p:to>
                                    </p:set>
                                    <p:animEffect filter="diamond(in)">
                                      <p:cBhvr>
                                        <p:cTn id="40" dur="500"/>
                                        <p:tgtEl>
                                          <p:spTgt spid="7180"/>
                                        </p:tgtEl>
                                      </p:cBhvr>
                                    </p:animEffect>
                                  </p:childTnLst>
                                </p:cTn>
                              </p:par>
                            </p:childTnLst>
                          </p:cTn>
                        </p:par>
                        <p:par>
                          <p:cTn id="41" fill="hold">
                            <p:stCondLst>
                              <p:cond delay="3500"/>
                            </p:stCondLst>
                            <p:childTnLst>
                              <p:par>
                                <p:cTn id="42" presetID="5" presetClass="entr" presetSubtype="10" fill="hold" nodeType="afterEffect">
                                  <p:stCondLst>
                                    <p:cond delay="0"/>
                                  </p:stCondLst>
                                  <p:childTnLst>
                                    <p:set>
                                      <p:cBhvr>
                                        <p:cTn id="43" dur="1" fill="hold">
                                          <p:stCondLst>
                                            <p:cond delay="0"/>
                                          </p:stCondLst>
                                        </p:cTn>
                                        <p:tgtEl>
                                          <p:spTgt spid="7190"/>
                                        </p:tgtEl>
                                        <p:attrNameLst>
                                          <p:attrName>style.visibility</p:attrName>
                                        </p:attrNameLst>
                                      </p:cBhvr>
                                      <p:to>
                                        <p:strVal val="visible"/>
                                      </p:to>
                                    </p:set>
                                    <p:animEffect filter="checkerboard(across)">
                                      <p:cBhvr>
                                        <p:cTn id="44" dur="500"/>
                                        <p:tgtEl>
                                          <p:spTgt spid="7190"/>
                                        </p:tgtEl>
                                      </p:cBhvr>
                                    </p:animEffect>
                                  </p:childTnLst>
                                </p:cTn>
                              </p:par>
                            </p:childTnLst>
                          </p:cTn>
                        </p:par>
                        <p:par>
                          <p:cTn id="45" fill="hold">
                            <p:stCondLst>
                              <p:cond delay="4000"/>
                            </p:stCondLst>
                            <p:childTnLst>
                              <p:par>
                                <p:cTn id="46" presetID="5" presetClass="entr" presetSubtype="10" fill="hold" nodeType="afterEffect">
                                  <p:stCondLst>
                                    <p:cond delay="0"/>
                                  </p:stCondLst>
                                  <p:childTnLst>
                                    <p:set>
                                      <p:cBhvr>
                                        <p:cTn id="47" dur="1" fill="hold">
                                          <p:stCondLst>
                                            <p:cond delay="0"/>
                                          </p:stCondLst>
                                        </p:cTn>
                                        <p:tgtEl>
                                          <p:spTgt spid="7188"/>
                                        </p:tgtEl>
                                        <p:attrNameLst>
                                          <p:attrName>style.visibility</p:attrName>
                                        </p:attrNameLst>
                                      </p:cBhvr>
                                      <p:to>
                                        <p:strVal val="visible"/>
                                      </p:to>
                                    </p:set>
                                    <p:animEffect filter="checkerboard(across)">
                                      <p:cBhvr>
                                        <p:cTn id="48" dur="500"/>
                                        <p:tgtEl>
                                          <p:spTgt spid="7188"/>
                                        </p:tgtEl>
                                      </p:cBhvr>
                                    </p:animEffect>
                                  </p:childTnLst>
                                </p:cTn>
                              </p:par>
                            </p:childTnLst>
                          </p:cTn>
                        </p:par>
                        <p:par>
                          <p:cTn id="49" fill="hold">
                            <p:stCondLst>
                              <p:cond delay="4500"/>
                            </p:stCondLst>
                            <p:childTnLst>
                              <p:par>
                                <p:cTn id="50" presetID="5" presetClass="entr" presetSubtype="10" fill="hold" nodeType="afterEffect">
                                  <p:stCondLst>
                                    <p:cond delay="0"/>
                                  </p:stCondLst>
                                  <p:childTnLst>
                                    <p:set>
                                      <p:cBhvr>
                                        <p:cTn id="51" dur="1" fill="hold">
                                          <p:stCondLst>
                                            <p:cond delay="0"/>
                                          </p:stCondLst>
                                        </p:cTn>
                                        <p:tgtEl>
                                          <p:spTgt spid="7191"/>
                                        </p:tgtEl>
                                        <p:attrNameLst>
                                          <p:attrName>style.visibility</p:attrName>
                                        </p:attrNameLst>
                                      </p:cBhvr>
                                      <p:to>
                                        <p:strVal val="visible"/>
                                      </p:to>
                                    </p:set>
                                    <p:animEffect filter="checkerboard(across)">
                                      <p:cBhvr>
                                        <p:cTn id="52" dur="500"/>
                                        <p:tgtEl>
                                          <p:spTgt spid="7191"/>
                                        </p:tgtEl>
                                      </p:cBhvr>
                                    </p:animEffect>
                                  </p:childTnLst>
                                </p:cTn>
                              </p:par>
                            </p:childTnLst>
                          </p:cTn>
                        </p:par>
                        <p:par>
                          <p:cTn id="53" fill="hold">
                            <p:stCondLst>
                              <p:cond delay="5000"/>
                            </p:stCondLst>
                            <p:childTnLst>
                              <p:par>
                                <p:cTn id="54" presetID="5" presetClass="entr" presetSubtype="10" fill="hold" nodeType="afterEffect">
                                  <p:stCondLst>
                                    <p:cond delay="0"/>
                                  </p:stCondLst>
                                  <p:childTnLst>
                                    <p:set>
                                      <p:cBhvr>
                                        <p:cTn id="55" dur="1" fill="hold">
                                          <p:stCondLst>
                                            <p:cond delay="0"/>
                                          </p:stCondLst>
                                        </p:cTn>
                                        <p:tgtEl>
                                          <p:spTgt spid="7192"/>
                                        </p:tgtEl>
                                        <p:attrNameLst>
                                          <p:attrName>style.visibility</p:attrName>
                                        </p:attrNameLst>
                                      </p:cBhvr>
                                      <p:to>
                                        <p:strVal val="visible"/>
                                      </p:to>
                                    </p:set>
                                    <p:animEffect filter="checkerboard(across)">
                                      <p:cBhvr>
                                        <p:cTn id="56" dur="500"/>
                                        <p:tgtEl>
                                          <p:spTgt spid="7192"/>
                                        </p:tgtEl>
                                      </p:cBhvr>
                                    </p:animEffect>
                                  </p:childTnLst>
                                </p:cTn>
                              </p:par>
                              <p:par>
                                <p:cTn id="57" presetID="8" presetClass="entr" presetSubtype="16" fill="hold" grpId="0" nodeType="withEffect">
                                  <p:stCondLst>
                                    <p:cond delay="0"/>
                                  </p:stCondLst>
                                  <p:childTnLst>
                                    <p:set>
                                      <p:cBhvr>
                                        <p:cTn id="58" dur="1" fill="hold">
                                          <p:stCondLst>
                                            <p:cond delay="0"/>
                                          </p:stCondLst>
                                        </p:cTn>
                                        <p:tgtEl>
                                          <p:spTgt spid="7183"/>
                                        </p:tgtEl>
                                        <p:attrNameLst>
                                          <p:attrName>style.visibility</p:attrName>
                                        </p:attrNameLst>
                                      </p:cBhvr>
                                      <p:to>
                                        <p:strVal val="visible"/>
                                      </p:to>
                                    </p:set>
                                    <p:animEffect filter="diamond(in)">
                                      <p:cBhvr>
                                        <p:cTn id="59" dur="500"/>
                                        <p:tgtEl>
                                          <p:spTgt spid="7183"/>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P spid="7175" grpId="0" bldLvl="0"/>
      <p:bldP spid="7178" grpId="0" bldLvl="0"/>
      <p:bldP spid="7179" grpId="0" bldLvl="0" animBg="1"/>
      <p:bldP spid="7180" grpId="0" bldLvl="0" animBg="1"/>
      <p:bldP spid="7181" grpId="0" bldLvl="0"/>
      <p:bldP spid="7182" grpId="0" bldLvl="0" animBg="1"/>
      <p:bldP spid="718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5" name="文本框 4"/>
          <p:cNvSpPr/>
          <p:nvPr/>
        </p:nvSpPr>
        <p:spPr>
          <a:xfrm>
            <a:off x="0" y="44450"/>
            <a:ext cx="9144000" cy="522288"/>
          </a:xfrm>
          <a:prstGeom prst="rect">
            <a:avLst/>
          </a:prstGeom>
          <a:noFill/>
          <a:ln w="9525">
            <a:noFill/>
          </a:ln>
        </p:spPr>
        <p:txBody>
          <a:bodyPr anchor="t">
            <a:spAutoFit/>
          </a:bodyPr>
          <a:p>
            <a:r>
              <a:rPr lang="en-US" altLang="zh-CN" sz="2800" b="1" dirty="0">
                <a:solidFill>
                  <a:srgbClr val="000000"/>
                </a:solidFill>
                <a:latin typeface="微软雅黑" panose="020B0503020204020204" charset="-122"/>
                <a:ea typeface="微软雅黑" panose="020B0503020204020204" charset="-122"/>
                <a:sym typeface="黑体" panose="02010609060101010101" pitchFamily="49" charset="-122"/>
              </a:rPr>
              <a:t>1.</a:t>
            </a:r>
            <a:r>
              <a:rPr lang="zh-CN" altLang="en-US" sz="2800" b="1" dirty="0">
                <a:solidFill>
                  <a:srgbClr val="000000"/>
                </a:solidFill>
                <a:latin typeface="微软雅黑" panose="020B0503020204020204" charset="-122"/>
                <a:ea typeface="微软雅黑" panose="020B0503020204020204" charset="-122"/>
                <a:sym typeface="黑体" panose="02010609060101010101" pitchFamily="49" charset="-122"/>
              </a:rPr>
              <a:t>城市的自然地理区位</a:t>
            </a:r>
            <a:endParaRPr lang="zh-CN" altLang="en-US" dirty="0">
              <a:solidFill>
                <a:srgbClr val="000000"/>
              </a:solidFill>
              <a:latin typeface="微软雅黑" panose="020B0503020204020204" charset="-122"/>
              <a:ea typeface="微软雅黑" panose="020B0503020204020204" charset="-122"/>
              <a:sym typeface="Calibri" panose="020F0502020204030204" pitchFamily="34" charset="0"/>
            </a:endParaRPr>
          </a:p>
        </p:txBody>
      </p:sp>
      <p:sp>
        <p:nvSpPr>
          <p:cNvPr id="57346" name="文本框 6"/>
          <p:cNvSpPr/>
          <p:nvPr/>
        </p:nvSpPr>
        <p:spPr>
          <a:xfrm>
            <a:off x="77788" y="911225"/>
            <a:ext cx="9144000" cy="519113"/>
          </a:xfrm>
          <a:prstGeom prst="rect">
            <a:avLst/>
          </a:prstGeom>
          <a:noFill/>
          <a:ln w="9525">
            <a:noFill/>
          </a:ln>
        </p:spPr>
        <p:txBody>
          <a:bodyPr anchor="t">
            <a:spAutoFit/>
          </a:bodyPr>
          <a:p>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800" b="1" dirty="0">
                <a:solidFill>
                  <a:srgbClr val="000000"/>
                </a:solidFill>
                <a:latin typeface="Arial" panose="020B0604020202020204" pitchFamily="34" charset="0"/>
                <a:ea typeface="宋体" panose="02010600030101010101" pitchFamily="2" charset="-122"/>
                <a:sym typeface="Arial" panose="020B0604020202020204" pitchFamily="34" charset="0"/>
              </a:rPr>
              <a:t>3</a:t>
            </a:r>
            <a:r>
              <a:rPr lang="zh-CN" altLang="en-US" sz="2800" b="1" dirty="0">
                <a:solidFill>
                  <a:srgbClr val="000000"/>
                </a:solidFill>
                <a:latin typeface="Arial" panose="020B0604020202020204" pitchFamily="34" charset="0"/>
                <a:ea typeface="宋体" panose="02010600030101010101" pitchFamily="2" charset="-122"/>
                <a:sym typeface="Arial" panose="020B0604020202020204" pitchFamily="34" charset="0"/>
              </a:rPr>
              <a:t>）河流与城市区位</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57347" name="文本框 28"/>
          <p:cNvSpPr/>
          <p:nvPr/>
        </p:nvSpPr>
        <p:spPr>
          <a:xfrm>
            <a:off x="3989388" y="909638"/>
            <a:ext cx="3300412" cy="457200"/>
          </a:xfrm>
          <a:prstGeom prst="rect">
            <a:avLst/>
          </a:prstGeom>
          <a:noFill/>
          <a:ln w="9525">
            <a:noFill/>
          </a:ln>
        </p:spPr>
        <p:txBody>
          <a:bodyPr anchor="t">
            <a:spAutoFit/>
          </a:bodyPr>
          <a:p>
            <a:r>
              <a:rPr lang="zh-CN" altLang="en-US" sz="2400" b="1" dirty="0">
                <a:solidFill>
                  <a:srgbClr val="000000"/>
                </a:solidFill>
                <a:latin typeface="Arial" panose="020B0604020202020204" pitchFamily="34" charset="0"/>
                <a:ea typeface="宋体" panose="02010600030101010101" pitchFamily="2" charset="-122"/>
                <a:sym typeface="Arial" panose="020B0604020202020204" pitchFamily="34" charset="0"/>
              </a:rPr>
              <a:t>沿河城市的区位类型：</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57348" name="文本框 32"/>
          <p:cNvSpPr/>
          <p:nvPr/>
        </p:nvSpPr>
        <p:spPr>
          <a:xfrm>
            <a:off x="4427538" y="58738"/>
            <a:ext cx="4411662" cy="522287"/>
          </a:xfrm>
          <a:prstGeom prst="rect">
            <a:avLst/>
          </a:prstGeom>
          <a:noFill/>
          <a:ln w="9525">
            <a:noFill/>
          </a:ln>
        </p:spPr>
        <p:txBody>
          <a:bodyPr anchor="t">
            <a:spAutoFit/>
          </a:bodyPr>
          <a:p>
            <a:r>
              <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rPr>
              <a:t>影响是相对稳定的。</a:t>
            </a:r>
            <a:endParaRPr lang="zh-CN" altLang="en-US" sz="2800" b="1" dirty="0">
              <a:solidFill>
                <a:srgbClr val="000000"/>
              </a:solidFill>
              <a:latin typeface="微软雅黑" panose="020B0503020204020204" charset="-122"/>
              <a:ea typeface="微软雅黑" panose="020B0503020204020204" charset="-122"/>
              <a:sym typeface="Calibri" panose="020F0502020204030204" pitchFamily="34" charset="0"/>
            </a:endParaRPr>
          </a:p>
        </p:txBody>
      </p:sp>
      <p:cxnSp>
        <p:nvCxnSpPr>
          <p:cNvPr id="57349" name="直接箭头​​连接符 2"/>
          <p:cNvCxnSpPr/>
          <p:nvPr/>
        </p:nvCxnSpPr>
        <p:spPr>
          <a:xfrm>
            <a:off x="3779838" y="349250"/>
            <a:ext cx="576262" cy="0"/>
          </a:xfrm>
          <a:prstGeom prst="straightConnector1">
            <a:avLst/>
          </a:prstGeom>
          <a:ln w="38100" cap="flat" cmpd="sng">
            <a:solidFill>
              <a:srgbClr val="FF0066"/>
            </a:solidFill>
            <a:prstDash val="solid"/>
            <a:round/>
            <a:headEnd type="none" w="med" len="med"/>
            <a:tailEnd type="arrow" w="med" len="med"/>
          </a:ln>
        </p:spPr>
      </p:cxnSp>
      <p:pic>
        <p:nvPicPr>
          <p:cNvPr id="3" name="图片 2"/>
          <p:cNvPicPr>
            <a:picLocks noChangeAspect="1"/>
          </p:cNvPicPr>
          <p:nvPr/>
        </p:nvPicPr>
        <p:blipFill>
          <a:blip r:embed="rId1"/>
          <a:stretch>
            <a:fillRect/>
          </a:stretch>
        </p:blipFill>
        <p:spPr>
          <a:xfrm>
            <a:off x="917575" y="1663700"/>
            <a:ext cx="6881813" cy="46545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Effect filter="fade">
                                      <p:cBhvr>
                                        <p:cTn id="7" dur="500"/>
                                        <p:tgtEl>
                                          <p:spTgt spid="71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文本框 3"/>
          <p:cNvSpPr/>
          <p:nvPr/>
        </p:nvSpPr>
        <p:spPr>
          <a:xfrm>
            <a:off x="4314825" y="711200"/>
            <a:ext cx="4578350" cy="2800350"/>
          </a:xfrm>
          <a:prstGeom prst="rect">
            <a:avLst/>
          </a:prstGeom>
          <a:noFill/>
          <a:ln w="9525">
            <a:noFill/>
          </a:ln>
        </p:spPr>
        <p:txBody>
          <a:bodyPr wrap="square" anchor="t">
            <a:spAutoFit/>
          </a:bodyPr>
          <a:p>
            <a:r>
              <a:rPr lang="en-US" altLang="zh-CN" sz="2800" b="1" dirty="0">
                <a:solidFill>
                  <a:srgbClr val="3333CC"/>
                </a:solidFill>
                <a:latin typeface="楷体" panose="02010609060101010101" charset="-122"/>
                <a:ea typeface="楷体" panose="02010609060101010101" charset="-122"/>
                <a:sym typeface="Times New Roman" panose="02020603050405020304" pitchFamily="18" charset="0"/>
              </a:rPr>
              <a:t>   </a:t>
            </a:r>
            <a:r>
              <a:rPr lang="zh-CN" altLang="en-US" sz="2400" b="1" dirty="0">
                <a:solidFill>
                  <a:srgbClr val="FF0000"/>
                </a:solidFill>
                <a:latin typeface="楷体" panose="02010609060101010101" charset="-122"/>
                <a:ea typeface="楷体" panose="02010609060101010101" charset="-122"/>
                <a:sym typeface="Times New Roman" panose="02020603050405020304" pitchFamily="18" charset="0"/>
              </a:rPr>
              <a:t>聚落</a:t>
            </a:r>
            <a:r>
              <a:rPr lang="en-US" altLang="zh-CN" sz="2400" b="1" dirty="0">
                <a:solidFill>
                  <a:srgbClr val="FF0000"/>
                </a:solidFill>
                <a:latin typeface="楷体" panose="02010609060101010101" charset="-122"/>
                <a:ea typeface="楷体" panose="02010609060101010101" charset="-122"/>
                <a:sym typeface="Times New Roman" panose="02020603050405020304" pitchFamily="18" charset="0"/>
              </a:rPr>
              <a:t>B</a:t>
            </a:r>
            <a:r>
              <a:rPr lang="zh-CN" altLang="en-US" sz="2400" b="1" dirty="0">
                <a:solidFill>
                  <a:srgbClr val="FF0000"/>
                </a:solidFill>
                <a:latin typeface="楷体" panose="02010609060101010101" charset="-122"/>
                <a:ea typeface="楷体" panose="02010609060101010101" charset="-122"/>
                <a:sym typeface="Times New Roman" panose="02020603050405020304" pitchFamily="18" charset="0"/>
              </a:rPr>
              <a:t>最有可能发展为城市。</a:t>
            </a:r>
            <a:endParaRPr lang="zh-CN" altLang="en-US" sz="2400" b="1" dirty="0">
              <a:solidFill>
                <a:srgbClr val="FF0000"/>
              </a:solidFill>
              <a:latin typeface="楷体" panose="02010609060101010101" charset="-122"/>
              <a:ea typeface="楷体" panose="02010609060101010101" charset="-122"/>
              <a:sym typeface="Times New Roman" panose="02020603050405020304" pitchFamily="18" charset="0"/>
            </a:endParaRPr>
          </a:p>
          <a:p>
            <a:r>
              <a:rPr lang="zh-CN" altLang="en-US" sz="2800" b="1" dirty="0">
                <a:solidFill>
                  <a:srgbClr val="3333CC"/>
                </a:solidFill>
                <a:latin typeface="楷体" panose="02010609060101010101" charset="-122"/>
                <a:ea typeface="楷体" panose="02010609060101010101" charset="-122"/>
                <a:sym typeface="Times New Roman" panose="02020603050405020304" pitchFamily="18" charset="0"/>
              </a:rPr>
              <a:t>   </a:t>
            </a:r>
            <a:r>
              <a:rPr lang="zh-CN" altLang="en-US" sz="2400" b="1" dirty="0">
                <a:solidFill>
                  <a:srgbClr val="3333CC"/>
                </a:solidFill>
                <a:latin typeface="楷体" panose="02010609060101010101" charset="-122"/>
                <a:ea typeface="楷体" panose="02010609060101010101" charset="-122"/>
                <a:sym typeface="Times New Roman" panose="02020603050405020304" pitchFamily="18" charset="0"/>
              </a:rPr>
              <a:t>因为</a:t>
            </a:r>
            <a:r>
              <a:rPr lang="en-US" altLang="zh-CN" sz="2400" b="1" dirty="0">
                <a:solidFill>
                  <a:srgbClr val="3333CC"/>
                </a:solidFill>
                <a:latin typeface="楷体" panose="02010609060101010101" charset="-122"/>
                <a:ea typeface="楷体" panose="02010609060101010101" charset="-122"/>
                <a:sym typeface="Times New Roman" panose="02020603050405020304" pitchFamily="18" charset="0"/>
              </a:rPr>
              <a:t>B</a:t>
            </a:r>
            <a:r>
              <a:rPr lang="zh-CN" altLang="en-US" sz="2400" b="1" dirty="0">
                <a:solidFill>
                  <a:srgbClr val="3333CC"/>
                </a:solidFill>
                <a:latin typeface="楷体" panose="02010609060101010101" charset="-122"/>
                <a:ea typeface="楷体" panose="02010609060101010101" charset="-122"/>
                <a:sym typeface="Times New Roman" panose="02020603050405020304" pitchFamily="18" charset="0"/>
              </a:rPr>
              <a:t>位于两河交汇处，往往有大量的人流、物流在此集聚、中转。同时，河流可为城市的发展提供充足的水源，加上</a:t>
            </a:r>
            <a:r>
              <a:rPr lang="en-US" altLang="zh-CN" sz="2400" b="1" dirty="0">
                <a:solidFill>
                  <a:srgbClr val="3333CC"/>
                </a:solidFill>
                <a:latin typeface="楷体" panose="02010609060101010101" charset="-122"/>
                <a:ea typeface="楷体" panose="02010609060101010101" charset="-122"/>
                <a:sym typeface="Times New Roman" panose="02020603050405020304" pitchFamily="18" charset="0"/>
              </a:rPr>
              <a:t>B</a:t>
            </a:r>
            <a:r>
              <a:rPr lang="zh-CN" altLang="en-US" sz="2400" b="1" dirty="0">
                <a:solidFill>
                  <a:srgbClr val="3333CC"/>
                </a:solidFill>
                <a:latin typeface="楷体" panose="02010609060101010101" charset="-122"/>
                <a:ea typeface="楷体" panose="02010609060101010101" charset="-122"/>
                <a:sym typeface="Times New Roman" panose="02020603050405020304" pitchFamily="18" charset="0"/>
              </a:rPr>
              <a:t>处地势平坦，便于农耕和基建，是城市发育的较理想环境。</a:t>
            </a:r>
            <a:endParaRPr lang="zh-CN" altLang="en-US" dirty="0">
              <a:solidFill>
                <a:srgbClr val="000000"/>
              </a:solidFill>
              <a:latin typeface="楷体" panose="02010609060101010101" charset="-122"/>
              <a:ea typeface="楷体" panose="02010609060101010101" charset="-122"/>
              <a:sym typeface="Calibri" panose="020F0502020204030204" pitchFamily="34" charset="0"/>
            </a:endParaRPr>
          </a:p>
        </p:txBody>
      </p:sp>
      <p:pic>
        <p:nvPicPr>
          <p:cNvPr id="58370" name="图片 2"/>
          <p:cNvPicPr>
            <a:picLocks noChangeAspect="1"/>
          </p:cNvPicPr>
          <p:nvPr/>
        </p:nvPicPr>
        <p:blipFill>
          <a:blip r:embed="rId1"/>
          <a:srcRect l="11748" t="17438" r="9418" b="27327"/>
          <a:stretch>
            <a:fillRect/>
          </a:stretch>
        </p:blipFill>
        <p:spPr>
          <a:xfrm>
            <a:off x="71438" y="833438"/>
            <a:ext cx="4132262" cy="2554287"/>
          </a:xfrm>
          <a:prstGeom prst="rect">
            <a:avLst/>
          </a:prstGeom>
          <a:noFill/>
          <a:ln w="9525">
            <a:noFill/>
          </a:ln>
        </p:spPr>
      </p:pic>
      <p:sp>
        <p:nvSpPr>
          <p:cNvPr id="58371" name="TextBox 3"/>
          <p:cNvSpPr/>
          <p:nvPr/>
        </p:nvSpPr>
        <p:spPr>
          <a:xfrm>
            <a:off x="468313" y="188913"/>
            <a:ext cx="8424862" cy="522287"/>
          </a:xfrm>
          <a:prstGeom prst="rect">
            <a:avLst/>
          </a:prstGeom>
          <a:noFill/>
          <a:ln w="9525">
            <a:noFill/>
          </a:ln>
        </p:spPr>
        <p:txBody>
          <a:bodyPr anchor="t">
            <a:spAutoFit/>
          </a:bodyPr>
          <a:p>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思考：聚落</a:t>
            </a:r>
            <a:r>
              <a:rPr lang="en-US" altLang="zh-CN" sz="2800" b="1" dirty="0">
                <a:solidFill>
                  <a:srgbClr val="000000"/>
                </a:solidFill>
                <a:latin typeface="Calibri" panose="020F0502020204030204" pitchFamily="34" charset="0"/>
                <a:ea typeface="宋体" panose="02010600030101010101" pitchFamily="2" charset="-122"/>
                <a:sym typeface="Calibri" panose="020F0502020204030204" pitchFamily="34" charset="0"/>
              </a:rPr>
              <a:t>ABC</a:t>
            </a:r>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，哪个更可能发展成为城市？</a:t>
            </a:r>
            <a:endParaRPr lang="zh-CN" altLang="en-US" dirty="0">
              <a:solidFill>
                <a:srgbClr val="000000"/>
              </a:solidFill>
              <a:latin typeface="Arial" panose="020B0604020202020204" pitchFamily="34" charset="0"/>
              <a:ea typeface="宋体" panose="02010600030101010101" pitchFamily="2" charset="-122"/>
              <a:sym typeface="Calibri" panose="020F0502020204030204" pitchFamily="34" charset="0"/>
            </a:endParaRPr>
          </a:p>
        </p:txBody>
      </p:sp>
      <p:sp>
        <p:nvSpPr>
          <p:cNvPr id="8" name="文本框 7"/>
          <p:cNvSpPr txBox="1"/>
          <p:nvPr/>
        </p:nvSpPr>
        <p:spPr>
          <a:xfrm>
            <a:off x="1385888" y="3511550"/>
            <a:ext cx="7591425" cy="706438"/>
          </a:xfrm>
          <a:prstGeom prst="rect">
            <a:avLst/>
          </a:prstGeom>
          <a:noFill/>
          <a:ln w="9525">
            <a:noFill/>
          </a:ln>
        </p:spPr>
        <p:txBody>
          <a:bodyPr wrap="square" anchor="t">
            <a:spAutoFit/>
          </a:bodyPr>
          <a:p>
            <a:r>
              <a:rPr lang="en-US" altLang="zh-CN" sz="2000" b="1">
                <a:latin typeface="Arial" panose="020B0604020202020204" pitchFamily="34" charset="0"/>
                <a:ea typeface="宋体" panose="02010600030101010101" pitchFamily="2" charset="-122"/>
              </a:rPr>
              <a:t>       </a:t>
            </a:r>
            <a:r>
              <a:rPr lang="zh-CN" altLang="zh-CN" sz="2000" b="1">
                <a:latin typeface="Arial" panose="020B0604020202020204" pitchFamily="34" charset="0"/>
                <a:ea typeface="宋体" panose="02010600030101010101" pitchFamily="2" charset="-122"/>
              </a:rPr>
              <a:t>下图所示为沿河分布的四个乡村聚落，其中最有可能首先发育</a:t>
            </a:r>
            <a:endParaRPr lang="zh-CN" altLang="zh-CN" sz="2000" b="1">
              <a:latin typeface="Arial" panose="020B0604020202020204" pitchFamily="34" charset="0"/>
              <a:ea typeface="宋体" panose="02010600030101010101" pitchFamily="2" charset="-122"/>
            </a:endParaRPr>
          </a:p>
          <a:p>
            <a:r>
              <a:rPr lang="zh-CN" altLang="zh-CN" sz="2000" b="1">
                <a:latin typeface="Arial" panose="020B0604020202020204" pitchFamily="34" charset="0"/>
                <a:ea typeface="宋体" panose="02010600030101010101" pitchFamily="2" charset="-122"/>
              </a:rPr>
              <a:t>为城市的是：</a:t>
            </a:r>
            <a:endParaRPr lang="zh-CN" altLang="en-US" sz="2000" b="1">
              <a:latin typeface="Arial" panose="020B0604020202020204" pitchFamily="34" charset="0"/>
              <a:ea typeface="宋体" panose="02010600030101010101" pitchFamily="2" charset="-122"/>
            </a:endParaRPr>
          </a:p>
        </p:txBody>
      </p:sp>
      <p:sp>
        <p:nvSpPr>
          <p:cNvPr id="9" name="文本框 8"/>
          <p:cNvSpPr txBox="1"/>
          <p:nvPr/>
        </p:nvSpPr>
        <p:spPr>
          <a:xfrm>
            <a:off x="214313" y="3511550"/>
            <a:ext cx="1406525" cy="460375"/>
          </a:xfrm>
          <a:prstGeom prst="rect">
            <a:avLst/>
          </a:prstGeom>
          <a:noFill/>
          <a:ln w="9525">
            <a:noFill/>
          </a:ln>
        </p:spPr>
        <p:txBody>
          <a:bodyPr wrap="none" anchor="t">
            <a:spAutoFit/>
          </a:bodyPr>
          <a:p>
            <a:r>
              <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rPr>
              <a:t>【思考】</a:t>
            </a:r>
            <a:endParaRPr lang="zh-CN" altLang="en-US" sz="2400" b="1" dirty="0">
              <a:solidFill>
                <a:srgbClr val="FF0000"/>
              </a:solidFill>
              <a:latin typeface="Calibri" panose="020F050202020403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55650" y="4430713"/>
            <a:ext cx="3333750" cy="1895475"/>
          </a:xfrm>
          <a:prstGeom prst="rect">
            <a:avLst/>
          </a:prstGeom>
          <a:noFill/>
          <a:ln w="9525">
            <a:noFill/>
          </a:ln>
        </p:spPr>
      </p:pic>
      <p:sp>
        <p:nvSpPr>
          <p:cNvPr id="6" name="文本框 5"/>
          <p:cNvSpPr txBox="1"/>
          <p:nvPr/>
        </p:nvSpPr>
        <p:spPr>
          <a:xfrm>
            <a:off x="4314825" y="4638675"/>
            <a:ext cx="815975" cy="1322388"/>
          </a:xfrm>
          <a:prstGeom prst="rect">
            <a:avLst/>
          </a:prstGeom>
          <a:noFill/>
          <a:ln w="9525">
            <a:noFill/>
          </a:ln>
        </p:spPr>
        <p:txBody>
          <a:bodyPr wrap="square" anchor="t">
            <a:spAutoFit/>
          </a:bodyPr>
          <a:p>
            <a:pPr indent="133350"/>
            <a:r>
              <a:rPr lang="en-US" altLang="zh-CN" sz="2000">
                <a:latin typeface="宋体" panose="02010600030101010101" pitchFamily="2" charset="-122"/>
                <a:ea typeface="宋体" panose="02010600030101010101" pitchFamily="2" charset="-122"/>
              </a:rPr>
              <a:t>A.A          </a:t>
            </a:r>
            <a:endParaRPr lang="en-US" altLang="zh-CN" sz="2000">
              <a:latin typeface="宋体" panose="02010600030101010101" pitchFamily="2" charset="-122"/>
              <a:ea typeface="宋体" panose="02010600030101010101" pitchFamily="2" charset="-122"/>
            </a:endParaRPr>
          </a:p>
          <a:p>
            <a:pPr indent="133350"/>
            <a:r>
              <a:rPr lang="en-US" altLang="zh-CN" sz="2000">
                <a:latin typeface="宋体" panose="02010600030101010101" pitchFamily="2" charset="-122"/>
                <a:ea typeface="宋体" panose="02010600030101010101" pitchFamily="2" charset="-122"/>
              </a:rPr>
              <a:t>B.B             </a:t>
            </a:r>
            <a:endParaRPr lang="en-US" altLang="zh-CN" sz="2000">
              <a:latin typeface="宋体" panose="02010600030101010101" pitchFamily="2" charset="-122"/>
              <a:ea typeface="宋体" panose="02010600030101010101" pitchFamily="2" charset="-122"/>
            </a:endParaRPr>
          </a:p>
          <a:p>
            <a:pPr indent="133350"/>
            <a:r>
              <a:rPr lang="en-US" altLang="zh-CN" sz="2000">
                <a:latin typeface="宋体" panose="02010600030101010101" pitchFamily="2" charset="-122"/>
                <a:ea typeface="宋体" panose="02010600030101010101" pitchFamily="2" charset="-122"/>
              </a:rPr>
              <a:t>C.C          </a:t>
            </a:r>
            <a:endParaRPr lang="en-US" altLang="zh-CN" sz="2000">
              <a:latin typeface="宋体" panose="02010600030101010101" pitchFamily="2" charset="-122"/>
              <a:ea typeface="宋体" panose="02010600030101010101" pitchFamily="2" charset="-122"/>
            </a:endParaRPr>
          </a:p>
          <a:p>
            <a:pPr indent="133350"/>
            <a:r>
              <a:rPr lang="en-US" altLang="zh-CN" sz="2000">
                <a:latin typeface="宋体" panose="02010600030101010101" pitchFamily="2" charset="-122"/>
                <a:ea typeface="宋体" panose="02010600030101010101" pitchFamily="2" charset="-122"/>
              </a:rPr>
              <a:t>D.D</a:t>
            </a:r>
            <a:endParaRPr lang="en-US" altLang="en-US" sz="2000">
              <a:latin typeface="宋体" panose="02010600030101010101" pitchFamily="2" charset="-122"/>
              <a:ea typeface="宋体" panose="02010600030101010101" pitchFamily="2" charset="-122"/>
            </a:endParaRPr>
          </a:p>
        </p:txBody>
      </p:sp>
      <p:sp>
        <p:nvSpPr>
          <p:cNvPr id="3" name="TextBox 34"/>
          <p:cNvSpPr txBox="1"/>
          <p:nvPr/>
        </p:nvSpPr>
        <p:spPr>
          <a:xfrm>
            <a:off x="4410075" y="5118100"/>
            <a:ext cx="720725" cy="719138"/>
          </a:xfrm>
          <a:prstGeom prst="rect">
            <a:avLst/>
          </a:prstGeom>
          <a:noFill/>
          <a:ln w="9525">
            <a:noFill/>
          </a:ln>
        </p:spPr>
        <p:txBody>
          <a:bodyPr wrap="square" anchor="t">
            <a:spAutoFit/>
          </a:bodyPr>
          <a:p>
            <a:r>
              <a:rPr lang="zh-CN" altLang="en-US" sz="4300" b="1" dirty="0">
                <a:solidFill>
                  <a:srgbClr val="C00000"/>
                </a:solidFill>
                <a:latin typeface="华文细黑" pitchFamily="2" charset="-122"/>
                <a:ea typeface="华文细黑" pitchFamily="2" charset="-122"/>
              </a:rPr>
              <a:t>√</a:t>
            </a:r>
            <a:endParaRPr lang="zh-CN" altLang="en-US" sz="4300" b="1" dirty="0">
              <a:solidFill>
                <a:srgbClr val="C00000"/>
              </a:solidFill>
              <a:latin typeface="华文细黑" pitchFamily="2" charset="-122"/>
              <a:ea typeface="华文细黑"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9" grpId="0"/>
      <p:bldP spid="8" grpId="0"/>
      <p:bldP spid="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2"/>
          </p:nvPr>
        </p:nvSpPr>
        <p:spPr>
          <a:ln/>
        </p:spPr>
        <p:txBody>
          <a:bodyPr wrap="square" lIns="91440" tIns="45720" rIns="91440" bIns="45720" numCol="1" anchor="ctr" anchorCtr="0" compatLnSpc="1"/>
          <a:p>
            <a:pPr marL="0" marR="0" lvl="0" indent="0" algn="l" defTabSz="914400" rtl="0" eaLnBrk="0" fontAlgn="base" latinLnBrk="0" hangingPunct="0">
              <a:lnSpc>
                <a:spcPct val="100000"/>
              </a:lnSpc>
              <a:spcBef>
                <a:spcPct val="0"/>
              </a:spcBef>
              <a:spcAft>
                <a:spcPct val="0"/>
              </a:spcAft>
              <a:buClrTx/>
              <a:buSzTx/>
              <a:buFontTx/>
              <a:buNone/>
              <a:defRPr/>
            </a:pPr>
            <a:fld id="{887DFB5E-351B-4A13-913A-3F8A16187B6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9394" name="Text Box 2"/>
          <p:cNvSpPr txBox="1"/>
          <p:nvPr/>
        </p:nvSpPr>
        <p:spPr>
          <a:xfrm>
            <a:off x="363538" y="146050"/>
            <a:ext cx="3997325" cy="646113"/>
          </a:xfrm>
          <a:prstGeom prst="rect">
            <a:avLst/>
          </a:prstGeom>
          <a:noFill/>
          <a:ln w="9525">
            <a:noFill/>
          </a:ln>
        </p:spPr>
        <p:txBody>
          <a:bodyPr wrap="square" anchor="t">
            <a:spAutoFit/>
          </a:bodyPr>
          <a:p>
            <a:pPr eaLnBrk="0" hangingPunct="0"/>
            <a:r>
              <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rPr>
              <a:t>探究活动</a:t>
            </a:r>
            <a:r>
              <a:rPr lang="en-US" altLang="zh-CN" sz="3600" b="1" dirty="0">
                <a:solidFill>
                  <a:srgbClr val="FF0000"/>
                </a:solidFill>
                <a:latin typeface="Arial" panose="020B0604020202020204" pitchFamily="34" charset="0"/>
                <a:ea typeface="宋体" panose="02010600030101010101" pitchFamily="2" charset="-122"/>
                <a:sym typeface="Calibri" panose="020F0502020204030204" pitchFamily="34" charset="0"/>
              </a:rPr>
              <a:t>P27:</a:t>
            </a:r>
            <a:endParaRPr lang="zh-CN" altLang="en-US" sz="3600" b="1" dirty="0">
              <a:solidFill>
                <a:srgbClr val="FF0000"/>
              </a:solidFill>
              <a:latin typeface="Arial" panose="020B0604020202020204" pitchFamily="34" charset="0"/>
              <a:ea typeface="宋体" panose="02010600030101010101" pitchFamily="2" charset="-122"/>
              <a:sym typeface="Calibri" panose="020F0502020204030204" pitchFamily="34" charset="0"/>
            </a:endParaRPr>
          </a:p>
        </p:txBody>
      </p:sp>
      <p:sp>
        <p:nvSpPr>
          <p:cNvPr id="59395" name="文本框 4"/>
          <p:cNvSpPr txBox="1"/>
          <p:nvPr/>
        </p:nvSpPr>
        <p:spPr>
          <a:xfrm>
            <a:off x="468313" y="874713"/>
            <a:ext cx="8208962" cy="1198562"/>
          </a:xfrm>
          <a:prstGeom prst="rect">
            <a:avLst/>
          </a:prstGeom>
          <a:noFill/>
          <a:ln w="9525">
            <a:noFill/>
          </a:ln>
        </p:spPr>
        <p:txBody>
          <a:bodyPr wrap="square" anchor="t">
            <a:spAutoFit/>
          </a:bodyPr>
          <a:p>
            <a:r>
              <a:rPr lang="en-US" altLang="zh-CN" sz="2400" dirty="0">
                <a:solidFill>
                  <a:srgbClr val="000000"/>
                </a:solidFill>
                <a:latin typeface="楷体" panose="02010609060101010101" charset="-122"/>
                <a:ea typeface="楷体" panose="02010609060101010101" charset="-122"/>
              </a:rPr>
              <a:t>(1)</a:t>
            </a:r>
            <a:r>
              <a:rPr lang="zh-CN" altLang="en-US" sz="2400" dirty="0">
                <a:solidFill>
                  <a:srgbClr val="000000"/>
                </a:solidFill>
                <a:latin typeface="楷体" panose="02010609060101010101" charset="-122"/>
                <a:ea typeface="楷体" panose="02010609060101010101" charset="-122"/>
              </a:rPr>
              <a:t>世界上的城市，特别是大城市为什么主要分布在中低纬度沿海地区？影响这些城市的主要区位因素是什么？</a:t>
            </a:r>
            <a:endParaRPr lang="zh-CN" altLang="en-US" sz="2400" dirty="0">
              <a:solidFill>
                <a:srgbClr val="FF0000"/>
              </a:solidFill>
              <a:latin typeface="楷体" panose="02010609060101010101" charset="-122"/>
              <a:ea typeface="楷体" panose="02010609060101010101" charset="-122"/>
            </a:endParaRPr>
          </a:p>
          <a:p>
            <a:endParaRPr lang="zh-CN" altLang="en-US" sz="2400">
              <a:latin typeface="楷体" panose="02010609060101010101" charset="-122"/>
              <a:ea typeface="楷体" panose="02010609060101010101" charset="-122"/>
            </a:endParaRPr>
          </a:p>
        </p:txBody>
      </p:sp>
      <p:sp>
        <p:nvSpPr>
          <p:cNvPr id="6" name="文本框 5"/>
          <p:cNvSpPr txBox="1"/>
          <p:nvPr/>
        </p:nvSpPr>
        <p:spPr>
          <a:xfrm>
            <a:off x="457200" y="1847850"/>
            <a:ext cx="8208963" cy="1200150"/>
          </a:xfrm>
          <a:prstGeom prst="rect">
            <a:avLst/>
          </a:prstGeom>
          <a:noFill/>
          <a:ln w="9525">
            <a:noFill/>
          </a:ln>
        </p:spPr>
        <p:txBody>
          <a:bodyPr wrap="square" anchor="t">
            <a:spAutoFit/>
          </a:bodyPr>
          <a:p>
            <a:r>
              <a:rPr lang="zh-CN" altLang="en-US" sz="2400" dirty="0">
                <a:solidFill>
                  <a:srgbClr val="FF0000"/>
                </a:solidFill>
                <a:latin typeface="楷体" panose="02010609060101010101" charset="-122"/>
                <a:ea typeface="楷体" panose="02010609060101010101" charset="-122"/>
                <a:sym typeface="宋体" panose="02010600030101010101" pitchFamily="2" charset="-122"/>
              </a:rPr>
              <a:t>提示：</a:t>
            </a:r>
            <a:r>
              <a:rPr lang="zh-CN" altLang="en-US" sz="2400" dirty="0">
                <a:solidFill>
                  <a:srgbClr val="0000FF"/>
                </a:solidFill>
                <a:latin typeface="楷体" panose="02010609060101010101" charset="-122"/>
                <a:ea typeface="楷体" panose="02010609060101010101" charset="-122"/>
                <a:sym typeface="宋体" panose="02010600030101010101" pitchFamily="2" charset="-122"/>
              </a:rPr>
              <a:t>城市大多分布在气温适宜、降水适度的地区。中低纬度地区有适中的气温，且沿海地区降水条件也优于内陆；影响城市的主要区位因素</a:t>
            </a:r>
            <a:r>
              <a:rPr lang="en-US" altLang="zh-CN" sz="2400">
                <a:solidFill>
                  <a:srgbClr val="0000FF"/>
                </a:solidFill>
                <a:latin typeface="楷体" panose="02010609060101010101" charset="-122"/>
                <a:ea typeface="楷体" panose="02010609060101010101" charset="-122"/>
                <a:sym typeface="宋体" panose="02010600030101010101" pitchFamily="2" charset="-122"/>
              </a:rPr>
              <a:t>——</a:t>
            </a:r>
            <a:r>
              <a:rPr lang="zh-CN" altLang="en-US" sz="2400" dirty="0">
                <a:solidFill>
                  <a:srgbClr val="0000FF"/>
                </a:solidFill>
                <a:latin typeface="楷体" panose="02010609060101010101" charset="-122"/>
                <a:ea typeface="楷体" panose="02010609060101010101" charset="-122"/>
                <a:sym typeface="宋体" panose="02010600030101010101" pitchFamily="2" charset="-122"/>
              </a:rPr>
              <a:t>气候。</a:t>
            </a:r>
            <a:endParaRPr lang="zh-CN" altLang="en-US" sz="2400"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59397" name="文本框 2920449"/>
          <p:cNvSpPr txBox="1"/>
          <p:nvPr/>
        </p:nvSpPr>
        <p:spPr>
          <a:xfrm>
            <a:off x="363538" y="3373438"/>
            <a:ext cx="8440737" cy="1198562"/>
          </a:xfrm>
          <a:prstGeom prst="rect">
            <a:avLst/>
          </a:prstGeom>
          <a:noFill/>
          <a:ln w="9525">
            <a:noFill/>
          </a:ln>
        </p:spPr>
        <p:txBody>
          <a:bodyPr wrap="square" anchor="t">
            <a:spAutoFit/>
          </a:bodyPr>
          <a:p>
            <a:r>
              <a:rPr lang="en-US" altLang="zh-CN" sz="2400" dirty="0">
                <a:latin typeface="楷体" panose="02010609060101010101" charset="-122"/>
                <a:ea typeface="楷体" panose="02010609060101010101" charset="-122"/>
              </a:rPr>
              <a:t>(2)</a:t>
            </a:r>
            <a:r>
              <a:rPr lang="zh-CN" altLang="en-US" sz="2400" dirty="0">
                <a:latin typeface="楷体" panose="02010609060101010101" charset="-122"/>
                <a:ea typeface="楷体" panose="02010609060101010101" charset="-122"/>
              </a:rPr>
              <a:t>为什么平原地区的城市多于高原、山区？影响这些城市的主要区位因素是什么？</a:t>
            </a:r>
            <a:endParaRPr lang="zh-CN" altLang="en-US" sz="2400" dirty="0">
              <a:solidFill>
                <a:srgbClr val="FF0000"/>
              </a:solidFill>
              <a:latin typeface="楷体" panose="02010609060101010101" charset="-122"/>
              <a:ea typeface="楷体" panose="02010609060101010101" charset="-122"/>
            </a:endParaRPr>
          </a:p>
          <a:p>
            <a:endParaRPr lang="zh-CN" altLang="en-US" sz="2400" dirty="0">
              <a:latin typeface="楷体" panose="02010609060101010101" charset="-122"/>
              <a:ea typeface="楷体" panose="02010609060101010101" charset="-122"/>
            </a:endParaRPr>
          </a:p>
        </p:txBody>
      </p:sp>
      <p:sp>
        <p:nvSpPr>
          <p:cNvPr id="7" name="文本框 6"/>
          <p:cNvSpPr txBox="1"/>
          <p:nvPr/>
        </p:nvSpPr>
        <p:spPr>
          <a:xfrm>
            <a:off x="563563" y="4433888"/>
            <a:ext cx="7996237" cy="1198562"/>
          </a:xfrm>
          <a:prstGeom prst="rect">
            <a:avLst/>
          </a:prstGeom>
          <a:noFill/>
          <a:ln w="9525">
            <a:noFill/>
          </a:ln>
        </p:spPr>
        <p:txBody>
          <a:bodyPr wrap="square" anchor="t">
            <a:spAutoFit/>
          </a:bodyPr>
          <a:p>
            <a:r>
              <a:rPr lang="zh-CN" altLang="en-US" sz="2400" dirty="0">
                <a:solidFill>
                  <a:srgbClr val="FF0000"/>
                </a:solidFill>
                <a:latin typeface="楷体" panose="02010609060101010101" charset="-122"/>
                <a:ea typeface="楷体" panose="02010609060101010101" charset="-122"/>
              </a:rPr>
              <a:t>提示：</a:t>
            </a:r>
            <a:r>
              <a:rPr lang="zh-CN" altLang="en-US" sz="2400" dirty="0">
                <a:solidFill>
                  <a:srgbClr val="0000FF"/>
                </a:solidFill>
                <a:latin typeface="楷体" panose="02010609060101010101" charset="-122"/>
                <a:ea typeface="楷体" panose="02010609060101010101" charset="-122"/>
              </a:rPr>
              <a:t>平原地区地形平坦，土壤肥沃，便于农耕，且有利于交通联系和节省建筑投资，是人口集中分布地区，也是城市发展的理想地区。影响城市的主要区位因素</a:t>
            </a:r>
            <a:r>
              <a:rPr lang="en-US" altLang="zh-CN" sz="2400">
                <a:solidFill>
                  <a:srgbClr val="0000FF"/>
                </a:solidFill>
                <a:latin typeface="楷体" panose="02010609060101010101" charset="-122"/>
                <a:ea typeface="楷体" panose="02010609060101010101" charset="-122"/>
              </a:rPr>
              <a:t>——</a:t>
            </a:r>
            <a:r>
              <a:rPr lang="zh-CN" altLang="en-US" sz="2400" dirty="0">
                <a:solidFill>
                  <a:srgbClr val="0000FF"/>
                </a:solidFill>
                <a:latin typeface="楷体" panose="02010609060101010101" charset="-122"/>
                <a:ea typeface="楷体" panose="02010609060101010101" charset="-122"/>
              </a:rPr>
              <a:t>地形。</a:t>
            </a:r>
            <a:endParaRPr lang="zh-CN" altLang="en-US" sz="2400" dirty="0">
              <a:solidFill>
                <a:srgbClr val="0000FF"/>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p="http://schemas.openxmlformats.org/presentationml/2006/main">
  <p:tag name="REFSHAPE" val="839649132"/>
</p:tagLst>
</file>

<file path=ppt/tags/tag2.xml><?xml version="1.0" encoding="utf-8"?>
<p:tagLst xmlns:p="http://schemas.openxmlformats.org/presentationml/2006/main">
  <p:tag name="REFSHAPE" val="587912868"/>
  <p:tag name="KSO_WM_UNIT_PLACING_PICTURE_USER_VIEWPORT" val="{&quot;height&quot;:2189,&quot;width&quot;:4094}"/>
</p:tagLst>
</file>

<file path=ppt/tags/tag3.xml><?xml version="1.0" encoding="utf-8"?>
<p:tagLst xmlns:p="http://schemas.openxmlformats.org/presentationml/2006/main">
  <p:tag name="KSO_WM_UNIT_PLACING_PICTURE_USER_VIEWPORT" val="{&quot;height&quot;:1920,&quot;width&quot;:3300}"/>
</p:tagLst>
</file>

<file path=ppt/tags/tag4.xml><?xml version="1.0" encoding="utf-8"?>
<p:tagLst xmlns:p="http://schemas.openxmlformats.org/presentationml/2006/main">
  <p:tag name="KSO_WM_UNIT_PLACING_PICTURE_USER_VIEWPORT" val="{&quot;height&quot;:5012.4992125984254,&quot;width&quot;:7092.4992125984254}"/>
</p:tagLst>
</file>

<file path=ppt/tags/tag5.xml><?xml version="1.0" encoding="utf-8"?>
<p:tagLst xmlns:p="http://schemas.openxmlformats.org/presentationml/2006/main">
  <p:tag name="KSO_WM_UNIT_PLACING_PICTURE_USER_VIEWPORT" val="{&quot;height&quot;:4665,&quot;width&quot;:6317.5007874015746}"/>
</p:tagLst>
</file>

<file path=ppt/tags/tag6.xml><?xml version="1.0" encoding="utf-8"?>
<p:tagLst xmlns:p="http://schemas.openxmlformats.org/presentationml/2006/main">
  <p:tag name="KSO_WM_UNIT_PLACING_PICTURE_USER_VIEWPORT" val="{&quot;height&quot;:5455,&quot;width&quot;:7215}"/>
</p:tagLst>
</file>

<file path=ppt/tags/tag7.xml><?xml version="1.0" encoding="utf-8"?>
<p:tagLst xmlns:p="http://schemas.openxmlformats.org/presentationml/2006/main">
  <p:tag name="KSO_WM_UNIT_PLACING_PICTURE_USER_VIEWPORT" val="{&quot;height&quot;:4695,&quot;width&quot;:6000}"/>
</p:tagLst>
</file>

<file path=ppt/tags/tag8.xml><?xml version="1.0" encoding="utf-8"?>
<p:tagLst xmlns:p="http://schemas.openxmlformats.org/presentationml/2006/main">
  <p:tag name="REFSHAPE" val="489482460"/>
  <p:tag name="KSO_WM_UNIT_PLACING_PICTURE_USER_VIEWPORT" val="{&quot;height&quot;:15840,&quot;width&quot;:10605}"/>
</p:tagLst>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7336</Words>
  <Application>WPS 演示</Application>
  <PresentationFormat>全屏显示(4:3)</PresentationFormat>
  <Paragraphs>661</Paragraphs>
  <Slides>47</Slides>
  <Notes>0</Notes>
  <HiddenSlides>0</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47</vt:i4>
      </vt:variant>
    </vt:vector>
  </HeadingPairs>
  <TitlesOfParts>
    <vt:vector size="70" baseType="lpstr">
      <vt:lpstr>Arial</vt:lpstr>
      <vt:lpstr>宋体</vt:lpstr>
      <vt:lpstr>Wingdings</vt:lpstr>
      <vt:lpstr>Calibri</vt:lpstr>
      <vt:lpstr>Times New Roman</vt:lpstr>
      <vt:lpstr>楷体</vt:lpstr>
      <vt:lpstr>隶书</vt:lpstr>
      <vt:lpstr>微软雅黑</vt:lpstr>
      <vt:lpstr>黑体</vt:lpstr>
      <vt:lpstr>华文细黑</vt:lpstr>
      <vt:lpstr>楷体_GB2312</vt:lpstr>
      <vt:lpstr>Arial Unicode MS</vt:lpstr>
      <vt:lpstr>华文隶书</vt:lpstr>
      <vt:lpstr>华文中宋</vt:lpstr>
      <vt:lpstr>华文彩云</vt:lpstr>
      <vt:lpstr>华文新魏</vt:lpstr>
      <vt:lpstr>Wingdings</vt:lpstr>
      <vt:lpstr>仿宋_GB2312</vt:lpstr>
      <vt:lpstr>仿宋</vt:lpstr>
      <vt:lpstr>1_默认设计模板</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十二中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张滨泉</dc:creator>
  <cp:lastModifiedBy>海水之滨</cp:lastModifiedBy>
  <cp:revision>172</cp:revision>
  <dcterms:created xsi:type="dcterms:W3CDTF">2004-05-09T01:41:00Z</dcterms:created>
  <dcterms:modified xsi:type="dcterms:W3CDTF">2020-05-17T10:08:21Z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